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73" r:id="rId4"/>
    <p:sldId id="274" r:id="rId5"/>
    <p:sldId id="259" r:id="rId6"/>
    <p:sldId id="258" r:id="rId7"/>
    <p:sldId id="260" r:id="rId8"/>
    <p:sldId id="261" r:id="rId9"/>
    <p:sldId id="269" r:id="rId10"/>
    <p:sldId id="277" r:id="rId11"/>
    <p:sldId id="262" r:id="rId12"/>
    <p:sldId id="265" r:id="rId13"/>
    <p:sldId id="278" r:id="rId14"/>
    <p:sldId id="267" r:id="rId15"/>
    <p:sldId id="272" r:id="rId16"/>
    <p:sldId id="275" r:id="rId17"/>
    <p:sldId id="276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99"/>
    <a:srgbClr val="0099FF"/>
    <a:srgbClr val="FF6600"/>
    <a:srgbClr val="FFFF00"/>
    <a:srgbClr val="FF66FF"/>
    <a:srgbClr val="3366CC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E5103-BA58-4308-84DE-D0FA58B252BE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691DB-DB31-4264-96F2-09E2AF57E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610D9-2F87-4281-955F-31D06825A179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58AEC-95F6-426A-A6F5-7CBF887905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F18C-35E2-487B-85B0-65067A540080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95804-1EA3-46DE-92B4-346B3B590E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465A-3152-4E80-95FB-7C583FEBD9ED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88019-A90B-4B7A-B974-1553CE4499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C3B48-B0B2-443F-B5C4-AEA4BAF0D638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B3967-B871-45DF-B38D-496E575FD1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DB778-501F-4E12-A7A0-D2725A54252F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762BE-3BA9-4A32-A762-1F5BCB737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1DDA1-19C8-49F3-803B-A8CFCBD990A2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17E1-B701-4A88-9CCC-700AFF663C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0B1A-4A2F-4C6B-9309-CFF2ADEF2A16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35C2A-3B34-4BCD-8356-DC2593484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62FD4-60A3-43C4-984F-47D3B7B3C4B6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BE516-71AF-4AE2-90BF-824FD80AC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2A2AB-0550-4DE8-9016-A7922FF0971E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D234A-EC68-4860-9851-07267F6DB5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C502A-AE26-4FA6-ADE1-B0322E02BF64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279ED-CEF3-43C9-BCC7-B17C04ABD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BDBFF-E2EC-480C-9404-17F4FF322D38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B36A3-0B34-44CA-9622-8B1ECEAD0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F08A655-52F3-473B-8EBC-9C6FF0731CC2}" type="datetimeFigureOut">
              <a:rPr lang="ru-RU"/>
              <a:pPr/>
              <a:t>21.12.2020</a:t>
            </a:fld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DB3BAC-9F79-4627-ABC9-E6CA840913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www.ustltd.com/img/katalog/31/10_4.gi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hyperlink" Target="http://www.ustltd.com/img/katalog/32/11_4.gif" TargetMode="External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ru-RU" sz="4000" b="1" smtClean="0">
                <a:solidFill>
                  <a:srgbClr val="000099"/>
                </a:solidFill>
              </a:rPr>
              <a:t/>
            </a:r>
            <a:br>
              <a:rPr lang="ru-RU" sz="4000" b="1" smtClean="0">
                <a:solidFill>
                  <a:srgbClr val="000099"/>
                </a:solidFill>
              </a:rPr>
            </a:br>
            <a:r>
              <a:rPr lang="ru-RU" sz="4000" b="1" smtClean="0">
                <a:solidFill>
                  <a:srgbClr val="000099"/>
                </a:solidFill>
              </a:rPr>
              <a:t/>
            </a:r>
            <a:br>
              <a:rPr lang="ru-RU" sz="4000" b="1" smtClean="0">
                <a:solidFill>
                  <a:srgbClr val="000099"/>
                </a:solidFill>
              </a:rPr>
            </a:br>
            <a:r>
              <a:rPr lang="ru-RU" sz="4000" b="1" smtClean="0">
                <a:solidFill>
                  <a:srgbClr val="000099"/>
                </a:solidFill>
              </a:rPr>
              <a:t/>
            </a:r>
            <a:br>
              <a:rPr lang="ru-RU" sz="4000" b="1" smtClean="0">
                <a:solidFill>
                  <a:srgbClr val="000099"/>
                </a:solidFill>
              </a:rPr>
            </a:br>
            <a:r>
              <a:rPr lang="ru-RU" sz="4000" b="1" smtClean="0">
                <a:solidFill>
                  <a:srgbClr val="000099"/>
                </a:solidFill>
              </a:rPr>
              <a:t/>
            </a:r>
            <a:br>
              <a:rPr lang="ru-RU" sz="4000" b="1" smtClean="0">
                <a:solidFill>
                  <a:srgbClr val="000099"/>
                </a:solidFill>
              </a:rPr>
            </a:br>
            <a:r>
              <a:rPr lang="ru-RU" sz="4000" b="1" smtClean="0">
                <a:solidFill>
                  <a:srgbClr val="000099"/>
                </a:solidFill>
              </a:rPr>
              <a:t/>
            </a:r>
            <a:br>
              <a:rPr lang="ru-RU" sz="4000" b="1" smtClean="0">
                <a:solidFill>
                  <a:srgbClr val="000099"/>
                </a:solidFill>
              </a:rPr>
            </a:br>
            <a:r>
              <a:rPr lang="ru-RU" sz="4000" b="1" smtClean="0">
                <a:solidFill>
                  <a:srgbClr val="000099"/>
                </a:solidFill>
              </a:rPr>
              <a:t>«Страна дорожных знаков»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16013" y="3141663"/>
            <a:ext cx="7200900" cy="1209675"/>
          </a:xfrm>
        </p:spPr>
        <p:txBody>
          <a:bodyPr/>
          <a:lstStyle/>
          <a:p>
            <a:pPr marL="0" indent="0"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    игра по обучению детей правилам дорожного движения</a:t>
            </a:r>
          </a:p>
          <a:p>
            <a:pPr marL="0" indent="0" algn="ctr" defTabSz="912813" eaLnBrk="1" hangingPunct="1">
              <a:buFontTx/>
              <a:buNone/>
            </a:pPr>
            <a:endParaRPr lang="ru-RU" sz="3600" smtClean="0">
              <a:solidFill>
                <a:srgbClr val="898989"/>
              </a:solidFill>
            </a:endParaRPr>
          </a:p>
        </p:txBody>
      </p:sp>
      <p:sp>
        <p:nvSpPr>
          <p:cNvPr id="1029" name="Подзаголовок 2"/>
          <p:cNvSpPr txBox="1">
            <a:spLocks/>
          </p:cNvSpPr>
          <p:nvPr/>
        </p:nvSpPr>
        <p:spPr bwMode="auto">
          <a:xfrm>
            <a:off x="1476375" y="4437063"/>
            <a:ext cx="6551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2813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Calibri" pitchFamily="34" charset="0"/>
              </a:rPr>
              <a:t>для детей старшего дошкольного возраста</a:t>
            </a:r>
          </a:p>
          <a:p>
            <a:pPr algn="ctr" defTabSz="912813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(5-7 лет)</a:t>
            </a:r>
          </a:p>
        </p:txBody>
      </p:sp>
      <p:pic>
        <p:nvPicPr>
          <p:cNvPr id="1030" name="Picture 7" descr="C:\Documents and Settings\МДОУ - 91\Рабочий стол\ПДД\Копия 1248172874_zjm8gf6rwy4ex7n0qu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3577">
            <a:off x="684213" y="549275"/>
            <a:ext cx="11509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-928464">
            <a:off x="6516688" y="333375"/>
            <a:ext cx="13223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Дорожные знаки. Предписывающие дорожные знаки. Дорожный знак 4.11 Движение легковых автомобилей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 rot="-636971">
            <a:off x="3203575" y="5229225"/>
            <a:ext cx="12382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3" descr="Дорожные знаки. Запрещающие дорожные знаки. Дорожный знак 3.9 Движение пешеходов запрещено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 rot="1089440">
            <a:off x="7380288" y="5300663"/>
            <a:ext cx="12588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323850" y="4221163"/>
          <a:ext cx="2035175" cy="2232025"/>
        </p:xfrm>
        <a:graphic>
          <a:graphicData uri="http://schemas.openxmlformats.org/presentationml/2006/ole">
            <p:oleObj spid="_x0000_s1026" name="Изображение" r:id="rId9" imgW="1771429" imgH="1943371" progId="StaticMetafile">
              <p:embed/>
            </p:oleObj>
          </a:graphicData>
        </a:graphic>
      </p:graphicFrame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pPr defTabSz="912813" eaLnBrk="1" hangingPunct="1"/>
            <a:r>
              <a:rPr lang="ru-RU" sz="3600" b="1" smtClean="0">
                <a:solidFill>
                  <a:srgbClr val="0000CC"/>
                </a:solidFill>
              </a:rPr>
              <a:t>Собери знаки и назови их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539750" y="2133600"/>
            <a:ext cx="977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508500"/>
            <a:ext cx="95408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133600"/>
            <a:ext cx="9271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7164388" y="4508500"/>
            <a:ext cx="85883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225" y="2133600"/>
            <a:ext cx="869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4365625"/>
            <a:ext cx="758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652963"/>
            <a:ext cx="777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2276475"/>
            <a:ext cx="6635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16"/>
          <p:cNvGraphicFramePr>
            <a:graphicFrameLocks noChangeAspect="1"/>
          </p:cNvGraphicFramePr>
          <p:nvPr>
            <p:ph idx="1"/>
          </p:nvPr>
        </p:nvGraphicFramePr>
        <p:xfrm>
          <a:off x="250825" y="188913"/>
          <a:ext cx="1773238" cy="1944687"/>
        </p:xfrm>
        <a:graphic>
          <a:graphicData uri="http://schemas.openxmlformats.org/presentationml/2006/ole">
            <p:oleObj spid="_x0000_s9218" name="Изображение" r:id="rId11" imgW="1771429" imgH="1943371" progId="StaticMetafile">
              <p:embed/>
            </p:oleObj>
          </a:graphicData>
        </a:graphic>
      </p:graphicFrame>
      <p:sp>
        <p:nvSpPr>
          <p:cNvPr id="9228" name="Rectangle 18"/>
          <p:cNvSpPr>
            <a:spLocks noChangeArrowheads="1"/>
          </p:cNvSpPr>
          <p:nvPr/>
        </p:nvSpPr>
        <p:spPr bwMode="auto">
          <a:xfrm>
            <a:off x="250825" y="333375"/>
            <a:ext cx="8497888" cy="6191250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214313"/>
            <a:ext cx="7658100" cy="1143000"/>
          </a:xfrm>
        </p:spPr>
        <p:txBody>
          <a:bodyPr/>
          <a:lstStyle/>
          <a:p>
            <a:pPr defTabSz="912813" eaLnBrk="1" hangingPunct="1"/>
            <a:r>
              <a:rPr lang="ru-RU" sz="3200" b="1" smtClean="0">
                <a:solidFill>
                  <a:schemeClr val="hlink"/>
                </a:solidFill>
              </a:rPr>
              <a:t>Как правильно называется  знак?</a:t>
            </a:r>
            <a:br>
              <a:rPr lang="ru-RU" sz="3200" b="1" smtClean="0">
                <a:solidFill>
                  <a:schemeClr val="hlink"/>
                </a:solidFill>
              </a:rPr>
            </a:br>
            <a:endParaRPr lang="ru-RU" sz="3200" b="1" smtClean="0">
              <a:solidFill>
                <a:schemeClr val="hlink"/>
              </a:solidFill>
            </a:endParaRP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6767513" cy="44307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7235825" y="3284538"/>
            <a:ext cx="16573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ru-RU"/>
          </a:p>
          <a:p>
            <a:pPr algn="ctr" defTabSz="912813"/>
            <a:r>
              <a:rPr lang="ru-RU">
                <a:solidFill>
                  <a:srgbClr val="003399"/>
                </a:solidFill>
              </a:rPr>
              <a:t>Дорожные</a:t>
            </a:r>
          </a:p>
          <a:p>
            <a:pPr algn="ctr" defTabSz="912813"/>
            <a:r>
              <a:rPr lang="ru-RU">
                <a:solidFill>
                  <a:srgbClr val="003399"/>
                </a:solidFill>
              </a:rPr>
              <a:t>работы</a:t>
            </a:r>
          </a:p>
          <a:p>
            <a:pPr algn="ctr" defTabSz="912813"/>
            <a:endParaRPr lang="ru-RU">
              <a:solidFill>
                <a:srgbClr val="003399"/>
              </a:solidFill>
            </a:endParaRPr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7235825" y="2205038"/>
            <a:ext cx="16573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ru-RU"/>
          </a:p>
          <a:p>
            <a:pPr algn="ctr" defTabSz="912813"/>
            <a:r>
              <a:rPr lang="ru-RU">
                <a:solidFill>
                  <a:srgbClr val="003399"/>
                </a:solidFill>
              </a:rPr>
              <a:t>Неровная </a:t>
            </a:r>
          </a:p>
          <a:p>
            <a:pPr algn="ctr" defTabSz="912813"/>
            <a:r>
              <a:rPr lang="ru-RU">
                <a:solidFill>
                  <a:srgbClr val="003399"/>
                </a:solidFill>
              </a:rPr>
              <a:t>дорога</a:t>
            </a:r>
          </a:p>
          <a:p>
            <a:pPr algn="ctr" defTabSz="912813"/>
            <a:endParaRPr lang="ru-RU">
              <a:solidFill>
                <a:srgbClr val="003399"/>
              </a:solidFill>
            </a:endParaRPr>
          </a:p>
        </p:txBody>
      </p:sp>
      <p:sp>
        <p:nvSpPr>
          <p:cNvPr id="10247" name="Rectangle 18"/>
          <p:cNvSpPr>
            <a:spLocks noChangeArrowheads="1"/>
          </p:cNvSpPr>
          <p:nvPr/>
        </p:nvSpPr>
        <p:spPr bwMode="auto">
          <a:xfrm>
            <a:off x="7164388" y="1196975"/>
            <a:ext cx="16573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>
                <a:solidFill>
                  <a:srgbClr val="000099"/>
                </a:solidFill>
              </a:rPr>
              <a:t>Ремонт </a:t>
            </a:r>
          </a:p>
          <a:p>
            <a:pPr algn="ctr" defTabSz="912813"/>
            <a:r>
              <a:rPr lang="ru-RU">
                <a:solidFill>
                  <a:srgbClr val="000099"/>
                </a:solidFill>
              </a:rPr>
              <a:t>асфальта</a:t>
            </a:r>
          </a:p>
        </p:txBody>
      </p:sp>
      <p:sp>
        <p:nvSpPr>
          <p:cNvPr id="10248" name="Rectangle 19"/>
          <p:cNvSpPr>
            <a:spLocks noChangeArrowheads="1"/>
          </p:cNvSpPr>
          <p:nvPr/>
        </p:nvSpPr>
        <p:spPr bwMode="auto">
          <a:xfrm>
            <a:off x="7235825" y="4292600"/>
            <a:ext cx="16573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ru-RU"/>
          </a:p>
          <a:p>
            <a:pPr algn="ctr" defTabSz="912813"/>
            <a:r>
              <a:rPr lang="ru-RU">
                <a:solidFill>
                  <a:srgbClr val="003399"/>
                </a:solidFill>
              </a:rPr>
              <a:t>Ремонт </a:t>
            </a:r>
          </a:p>
          <a:p>
            <a:pPr algn="ctr" defTabSz="912813"/>
            <a:r>
              <a:rPr lang="ru-RU">
                <a:solidFill>
                  <a:srgbClr val="003399"/>
                </a:solidFill>
              </a:rPr>
              <a:t>моста</a:t>
            </a:r>
          </a:p>
          <a:p>
            <a:pPr algn="ctr" defTabSz="912813"/>
            <a:endParaRPr lang="ru-RU">
              <a:solidFill>
                <a:srgbClr val="003399"/>
              </a:solidFill>
            </a:endParaRPr>
          </a:p>
        </p:txBody>
      </p:sp>
      <p:graphicFrame>
        <p:nvGraphicFramePr>
          <p:cNvPr id="10242" name="Object 20"/>
          <p:cNvGraphicFramePr>
            <a:graphicFrameLocks noChangeAspect="1"/>
          </p:cNvGraphicFramePr>
          <p:nvPr/>
        </p:nvGraphicFramePr>
        <p:xfrm>
          <a:off x="7451725" y="5084763"/>
          <a:ext cx="1379538" cy="1512887"/>
        </p:xfrm>
        <a:graphic>
          <a:graphicData uri="http://schemas.openxmlformats.org/presentationml/2006/ole">
            <p:oleObj spid="_x0000_s10242" name="Изображение" r:id="rId4" imgW="1771429" imgH="1943371" progId="StaticMetafile">
              <p:embed/>
            </p:oleObj>
          </a:graphicData>
        </a:graphic>
      </p:graphicFrame>
      <p:sp>
        <p:nvSpPr>
          <p:cNvPr id="10249" name="Rectangle 21"/>
          <p:cNvSpPr>
            <a:spLocks noChangeArrowheads="1"/>
          </p:cNvSpPr>
          <p:nvPr/>
        </p:nvSpPr>
        <p:spPr bwMode="auto">
          <a:xfrm>
            <a:off x="179388" y="333375"/>
            <a:ext cx="8785225" cy="6335713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88" y="285750"/>
            <a:ext cx="7300912" cy="1143000"/>
          </a:xfrm>
        </p:spPr>
        <p:txBody>
          <a:bodyPr/>
          <a:lstStyle/>
          <a:p>
            <a:pPr defTabSz="912813" eaLnBrk="1" hangingPunct="1"/>
            <a:r>
              <a:rPr lang="ru-RU" sz="3200" b="1" smtClean="0">
                <a:solidFill>
                  <a:srgbClr val="000099"/>
                </a:solidFill>
              </a:rPr>
              <a:t>Выбери знак, который должен быть установлен в этом месте</a:t>
            </a:r>
            <a:endParaRPr lang="ru-RU" sz="3200" b="1" smtClean="0">
              <a:solidFill>
                <a:srgbClr val="800000"/>
              </a:solidFill>
            </a:endParaRPr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179388" y="188913"/>
          <a:ext cx="1574800" cy="1727200"/>
        </p:xfrm>
        <a:graphic>
          <a:graphicData uri="http://schemas.openxmlformats.org/presentationml/2006/ole">
            <p:oleObj spid="_x0000_s11266" name="Изображение" r:id="rId3" imgW="1771429" imgH="1943371" progId="StaticMetafile">
              <p:embed/>
            </p:oleObj>
          </a:graphicData>
        </a:graphic>
      </p:graphicFrame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44675"/>
            <a:ext cx="31940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292600"/>
            <a:ext cx="3098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4508500"/>
            <a:ext cx="34321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 descr="C:\Documents and Settings\МДОУ - 91\Рабочий стол\ПДД\66_3.gif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140200" y="1557338"/>
            <a:ext cx="1793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3500438"/>
            <a:ext cx="1992313" cy="1906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1412875"/>
            <a:ext cx="196691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t="18193"/>
          <a:stretch>
            <a:fillRect/>
          </a:stretch>
        </p:blipFill>
        <p:spPr bwMode="auto">
          <a:xfrm>
            <a:off x="3203575" y="1844675"/>
            <a:ext cx="56896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49275"/>
            <a:ext cx="1085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95288" y="404813"/>
            <a:ext cx="7777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2800" b="1">
                <a:solidFill>
                  <a:srgbClr val="003399"/>
                </a:solidFill>
              </a:rPr>
              <a:t>Помоги львенку добраться до школы</a:t>
            </a:r>
            <a:endParaRPr lang="ru-RU" b="1">
              <a:solidFill>
                <a:srgbClr val="003399"/>
              </a:solidFill>
            </a:endParaRPr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>
            <p:ph/>
          </p:nvPr>
        </p:nvGraphicFramePr>
        <p:xfrm>
          <a:off x="179388" y="1628775"/>
          <a:ext cx="2692400" cy="2952750"/>
        </p:xfrm>
        <a:graphic>
          <a:graphicData uri="http://schemas.openxmlformats.org/presentationml/2006/ole">
            <p:oleObj spid="_x0000_s12290" name="Изображение" r:id="rId5" imgW="1771429" imgH="1943371" progId="StaticMetafile">
              <p:embed/>
            </p:oleObj>
          </a:graphicData>
        </a:graphic>
      </p:graphicFrame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250825" y="260350"/>
            <a:ext cx="8713788" cy="6264275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368425"/>
          </a:xfrm>
        </p:spPr>
        <p:txBody>
          <a:bodyPr/>
          <a:lstStyle/>
          <a:p>
            <a:pPr defTabSz="912813" eaLnBrk="1" hangingPunct="1"/>
            <a:r>
              <a:rPr lang="ru-RU" sz="3200" b="1" smtClean="0">
                <a:solidFill>
                  <a:srgbClr val="800000"/>
                </a:solidFill>
              </a:rPr>
              <a:t/>
            </a:r>
            <a:br>
              <a:rPr lang="ru-RU" sz="3200" b="1" smtClean="0">
                <a:solidFill>
                  <a:srgbClr val="800000"/>
                </a:solidFill>
              </a:rPr>
            </a:br>
            <a:endParaRPr lang="ru-RU" sz="3200" b="1" smtClean="0">
              <a:solidFill>
                <a:srgbClr val="800000"/>
              </a:solidFill>
            </a:endParaRPr>
          </a:p>
        </p:txBody>
      </p:sp>
      <p:sp>
        <p:nvSpPr>
          <p:cNvPr id="13317" name="Заголовок 1"/>
          <p:cNvSpPr txBox="1">
            <a:spLocks/>
          </p:cNvSpPr>
          <p:nvPr/>
        </p:nvSpPr>
        <p:spPr bwMode="auto">
          <a:xfrm>
            <a:off x="323850" y="285750"/>
            <a:ext cx="72009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endParaRPr lang="ru-RU" sz="2400" b="1">
              <a:solidFill>
                <a:srgbClr val="000099"/>
              </a:solidFill>
              <a:latin typeface="Calibri" pitchFamily="34" charset="0"/>
            </a:endParaRPr>
          </a:p>
          <a:p>
            <a:pPr algn="ctr" defTabSz="912813"/>
            <a:r>
              <a:rPr lang="ru-RU" sz="2400" b="1">
                <a:solidFill>
                  <a:schemeClr val="hlink"/>
                </a:solidFill>
              </a:rPr>
              <a:t>А сейчас, дорогой друг, я предлагаю тебе  отгадать загадки:</a:t>
            </a:r>
          </a:p>
          <a:p>
            <a:pPr algn="ctr" defTabSz="912813"/>
            <a:endParaRPr lang="ru-RU" sz="2400" b="1">
              <a:solidFill>
                <a:schemeClr val="hlink"/>
              </a:solidFill>
            </a:endParaRPr>
          </a:p>
          <a:p>
            <a:pPr defTabSz="912813"/>
            <a:r>
              <a:rPr lang="ru-RU" b="1">
                <a:solidFill>
                  <a:srgbClr val="0099FF"/>
                </a:solidFill>
              </a:rPr>
              <a:t>Чтоб тебе помочь                           Мы стоим на остановке,                                </a:t>
            </a:r>
          </a:p>
          <a:p>
            <a:pPr defTabSz="912813"/>
            <a:r>
              <a:rPr lang="ru-RU" b="1">
                <a:solidFill>
                  <a:srgbClr val="0099FF"/>
                </a:solidFill>
              </a:rPr>
              <a:t>Путь пройти опасный,                   Мы поедем за обновкой.</a:t>
            </a:r>
          </a:p>
          <a:p>
            <a:pPr defTabSz="912813"/>
            <a:r>
              <a:rPr lang="ru-RU" b="1">
                <a:solidFill>
                  <a:srgbClr val="0099FF"/>
                </a:solidFill>
              </a:rPr>
              <a:t>Горит день и ночь                          Рельсы есть, ты не зевай,</a:t>
            </a:r>
          </a:p>
          <a:p>
            <a:pPr defTabSz="912813"/>
            <a:r>
              <a:rPr lang="ru-RU" b="1">
                <a:solidFill>
                  <a:srgbClr val="0099FF"/>
                </a:solidFill>
              </a:rPr>
              <a:t>Зеленый, желтый, …                      К нам спешит большой …</a:t>
            </a:r>
          </a:p>
          <a:p>
            <a:pPr defTabSz="912813"/>
            <a:endParaRPr lang="ru-RU" b="1">
              <a:solidFill>
                <a:srgbClr val="0099FF"/>
              </a:solidFill>
            </a:endParaRPr>
          </a:p>
          <a:p>
            <a:pPr algn="ctr" defTabSz="912813"/>
            <a:r>
              <a:rPr lang="ru-RU" b="1">
                <a:solidFill>
                  <a:srgbClr val="00CC00"/>
                </a:solidFill>
              </a:rPr>
              <a:t>Ожидаешь ты посадки</a:t>
            </a:r>
          </a:p>
          <a:p>
            <a:pPr algn="ctr" defTabSz="912813"/>
            <a:r>
              <a:rPr lang="ru-RU" b="1">
                <a:solidFill>
                  <a:srgbClr val="00CC00"/>
                </a:solidFill>
              </a:rPr>
              <a:t>На отведенной площадке.</a:t>
            </a:r>
          </a:p>
          <a:p>
            <a:pPr algn="ctr" defTabSz="912813"/>
            <a:r>
              <a:rPr lang="ru-RU" b="1">
                <a:solidFill>
                  <a:srgbClr val="00CC00"/>
                </a:solidFill>
              </a:rPr>
              <a:t>Не нужна тебе сноровка,</a:t>
            </a:r>
          </a:p>
          <a:p>
            <a:pPr algn="ctr" defTabSz="912813"/>
            <a:r>
              <a:rPr lang="ru-RU" b="1">
                <a:solidFill>
                  <a:srgbClr val="00CC00"/>
                </a:solidFill>
              </a:rPr>
              <a:t>Это место - …</a:t>
            </a:r>
          </a:p>
          <a:p>
            <a:pPr algn="ctr" defTabSz="912813"/>
            <a:endParaRPr lang="ru-RU" b="1">
              <a:solidFill>
                <a:srgbClr val="00CC00"/>
              </a:solidFill>
            </a:endParaRPr>
          </a:p>
          <a:p>
            <a:pPr algn="ctr" defTabSz="912813"/>
            <a:r>
              <a:rPr lang="ru-RU" b="1">
                <a:solidFill>
                  <a:srgbClr val="FF6600"/>
                </a:solidFill>
              </a:rPr>
              <a:t>Мчат по улице машины</a:t>
            </a:r>
          </a:p>
          <a:p>
            <a:pPr algn="ctr" defTabSz="912813"/>
            <a:r>
              <a:rPr lang="ru-RU" b="1">
                <a:solidFill>
                  <a:srgbClr val="FF6600"/>
                </a:solidFill>
              </a:rPr>
              <a:t>Там хозяйничают шины.</a:t>
            </a:r>
          </a:p>
          <a:p>
            <a:pPr algn="ctr" defTabSz="912813"/>
            <a:r>
              <a:rPr lang="ru-RU" b="1">
                <a:solidFill>
                  <a:srgbClr val="FF6600"/>
                </a:solidFill>
              </a:rPr>
              <a:t>Мы спустились в переход,</a:t>
            </a:r>
          </a:p>
          <a:p>
            <a:pPr algn="ctr" defTabSz="912813"/>
            <a:r>
              <a:rPr lang="ru-RU" b="1">
                <a:solidFill>
                  <a:srgbClr val="FF6600"/>
                </a:solidFill>
              </a:rPr>
              <a:t>Там хозяин - …</a:t>
            </a:r>
          </a:p>
          <a:p>
            <a:pPr algn="ctr" defTabSz="912813"/>
            <a:endParaRPr lang="ru-RU" b="1">
              <a:solidFill>
                <a:srgbClr val="FF6600"/>
              </a:solidFill>
            </a:endParaRPr>
          </a:p>
          <a:p>
            <a:pPr algn="ctr" defTabSz="912813"/>
            <a:r>
              <a:rPr lang="ru-RU" sz="2000" b="1"/>
              <a:t>(</a:t>
            </a:r>
            <a:r>
              <a:rPr lang="ru-RU" sz="1400" b="1"/>
              <a:t>трамвай, красный, остановка, пешеход)</a:t>
            </a:r>
            <a:endParaRPr lang="ru-RU" sz="2000" b="1"/>
          </a:p>
        </p:txBody>
      </p:sp>
      <p:graphicFrame>
        <p:nvGraphicFramePr>
          <p:cNvPr id="13314" name="Object 34"/>
          <p:cNvGraphicFramePr>
            <a:graphicFrameLocks noChangeAspect="1"/>
          </p:cNvGraphicFramePr>
          <p:nvPr/>
        </p:nvGraphicFramePr>
        <p:xfrm>
          <a:off x="6877050" y="4581525"/>
          <a:ext cx="1706563" cy="1871663"/>
        </p:xfrm>
        <a:graphic>
          <a:graphicData uri="http://schemas.openxmlformats.org/presentationml/2006/ole">
            <p:oleObj spid="_x0000_s13314" name="Изображение" r:id="rId3" imgW="1771429" imgH="1943371" progId="StaticMetafile">
              <p:embed/>
            </p:oleObj>
          </a:graphicData>
        </a:graphic>
      </p:graphicFrame>
      <p:sp>
        <p:nvSpPr>
          <p:cNvPr id="13318" name="Rectangle 35"/>
          <p:cNvSpPr>
            <a:spLocks noChangeArrowheads="1"/>
          </p:cNvSpPr>
          <p:nvPr/>
        </p:nvSpPr>
        <p:spPr bwMode="auto">
          <a:xfrm>
            <a:off x="250825" y="404813"/>
            <a:ext cx="8497888" cy="6192837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2813" eaLnBrk="1" hangingPunct="1"/>
            <a:r>
              <a:rPr lang="ru-RU" sz="3200" b="1" smtClean="0">
                <a:solidFill>
                  <a:srgbClr val="800000"/>
                </a:solidFill>
              </a:rPr>
              <a:t/>
            </a:r>
            <a:br>
              <a:rPr lang="ru-RU" sz="3200" b="1" smtClean="0">
                <a:solidFill>
                  <a:srgbClr val="800000"/>
                </a:solidFill>
              </a:rPr>
            </a:br>
            <a:endParaRPr lang="ru-RU" sz="3200" b="1" smtClean="0">
              <a:solidFill>
                <a:srgbClr val="800000"/>
              </a:solidFill>
            </a:endParaRPr>
          </a:p>
        </p:txBody>
      </p:sp>
      <p:pic>
        <p:nvPicPr>
          <p:cNvPr id="14340" name="Содержимое 14" descr="c5ba33a5252c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>
          <a:xfrm>
            <a:off x="684213" y="404813"/>
            <a:ext cx="2719387" cy="4614862"/>
          </a:xfrm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4000500" y="1714500"/>
            <a:ext cx="4400550" cy="16970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>
                <a:solidFill>
                  <a:srgbClr val="000099"/>
                </a:solidFill>
                <a:latin typeface="+mn-lt"/>
                <a:cs typeface="+mn-cs"/>
              </a:rPr>
              <a:t>Молодец!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4342" name="Picture 5" descr="C:\Documents and Settings\МДОУ - 91\Рабочий стол\i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148263" y="4221163"/>
            <a:ext cx="3603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9"/>
          <p:cNvGraphicFramePr>
            <a:graphicFrameLocks noChangeAspect="1"/>
          </p:cNvGraphicFramePr>
          <p:nvPr/>
        </p:nvGraphicFramePr>
        <p:xfrm>
          <a:off x="250825" y="4005263"/>
          <a:ext cx="2298700" cy="2520950"/>
        </p:xfrm>
        <a:graphic>
          <a:graphicData uri="http://schemas.openxmlformats.org/presentationml/2006/ole">
            <p:oleObj spid="_x0000_s14338" name="Изображение" r:id="rId5" imgW="1771429" imgH="1943371" progId="StaticMetafile">
              <p:embed/>
            </p:oleObj>
          </a:graphicData>
        </a:graphic>
      </p:graphicFrame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2071688" y="357188"/>
            <a:ext cx="6615112" cy="5768975"/>
          </a:xfrm>
        </p:spPr>
        <p:txBody>
          <a:bodyPr/>
          <a:lstStyle/>
          <a:p>
            <a:pPr algn="ctr" defTabSz="912813" eaLnBrk="1" hangingPunct="1">
              <a:buFontTx/>
              <a:buNone/>
            </a:pPr>
            <a:endParaRPr lang="ru-RU" b="1" smtClean="0">
              <a:solidFill>
                <a:srgbClr val="C00000"/>
              </a:solidFill>
            </a:endParaRP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Дорогой друг!</a:t>
            </a:r>
            <a:endParaRPr lang="ru-RU" sz="1600" b="1" smtClean="0">
              <a:solidFill>
                <a:srgbClr val="C00000"/>
              </a:solidFill>
            </a:endParaRPr>
          </a:p>
          <a:p>
            <a:pPr algn="ctr" defTabSz="912813" eaLnBrk="1" hangingPunct="1">
              <a:buFontTx/>
              <a:buNone/>
            </a:pPr>
            <a:endParaRPr lang="ru-RU" sz="800" b="1" smtClean="0">
              <a:solidFill>
                <a:srgbClr val="C00000"/>
              </a:solidFill>
            </a:endParaRP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339933"/>
                </a:solidFill>
              </a:rPr>
              <a:t>Вот и завершилось твое путешествие по стране  дорожных знаков!</a:t>
            </a:r>
          </a:p>
          <a:p>
            <a:pPr algn="ctr" defTabSz="912813" eaLnBrk="1" hangingPunct="1">
              <a:buFontTx/>
              <a:buNone/>
            </a:pPr>
            <a:endParaRPr lang="ru-RU" sz="800" smtClean="0">
              <a:solidFill>
                <a:srgbClr val="339933"/>
              </a:solidFill>
            </a:endParaRPr>
          </a:p>
          <a:p>
            <a:pPr algn="ctr" defTabSz="912813" eaLnBrk="1" hangingPunct="1">
              <a:buFontTx/>
              <a:buNone/>
            </a:pPr>
            <a:endParaRPr lang="ru-RU" sz="800" smtClean="0">
              <a:solidFill>
                <a:srgbClr val="339933"/>
              </a:solidFill>
            </a:endParaRP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99FF"/>
                </a:solidFill>
              </a:rPr>
              <a:t>Ты с успехом справился со всеми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99FF"/>
                </a:solidFill>
              </a:rPr>
              <a:t> заданиями и стал  знатоком 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99FF"/>
                </a:solidFill>
              </a:rPr>
              <a:t>правил  дорожного  движения!</a:t>
            </a:r>
          </a:p>
          <a:p>
            <a:pPr algn="ctr" defTabSz="912813" eaLnBrk="1" hangingPunct="1">
              <a:buFontTx/>
              <a:buNone/>
            </a:pPr>
            <a:endParaRPr lang="ru-RU" smtClean="0">
              <a:solidFill>
                <a:srgbClr val="0099FF"/>
              </a:solidFill>
            </a:endParaRPr>
          </a:p>
          <a:p>
            <a:pPr algn="ctr" defTabSz="912813" eaLnBrk="1" hangingPunct="1">
              <a:buFontTx/>
              <a:buNone/>
            </a:pPr>
            <a:endParaRPr lang="ru-RU" smtClean="0">
              <a:solidFill>
                <a:srgbClr val="0099FF"/>
              </a:solidFill>
            </a:endParaRPr>
          </a:p>
          <a:p>
            <a:pPr algn="ctr" defTabSz="912813" eaLnBrk="1" hangingPunct="1">
              <a:buFontTx/>
              <a:buNone/>
            </a:pPr>
            <a:endParaRPr lang="ru-RU" smtClean="0"/>
          </a:p>
          <a:p>
            <a:pPr algn="ctr" defTabSz="912813" eaLnBrk="1" hangingPunct="1">
              <a:buFontTx/>
              <a:buNone/>
            </a:pPr>
            <a:endParaRPr lang="ru-RU" smtClean="0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250825" y="2492375"/>
          <a:ext cx="2035175" cy="2232025"/>
        </p:xfrm>
        <a:graphic>
          <a:graphicData uri="http://schemas.openxmlformats.org/presentationml/2006/ole">
            <p:oleObj spid="_x0000_s15362" name="Изображение" r:id="rId3" imgW="1771429" imgH="1943371" progId="StaticMetafil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2051050" y="333375"/>
            <a:ext cx="6615113" cy="5929313"/>
          </a:xfrm>
        </p:spPr>
        <p:txBody>
          <a:bodyPr/>
          <a:lstStyle/>
          <a:p>
            <a:pPr algn="ctr" defTabSz="912813" eaLnBrk="1" hangingPunct="1">
              <a:buFontTx/>
              <a:buNone/>
            </a:pPr>
            <a:endParaRPr lang="ru-RU" b="1" smtClean="0">
              <a:solidFill>
                <a:srgbClr val="C00000"/>
              </a:solidFill>
            </a:endParaRP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Чтобы не было тревоги,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Не случилась вдруг беда - 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Дисциплину на дороге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Соблюдай, дружок, всегда!</a:t>
            </a:r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CC99"/>
                </a:solidFill>
              </a:rPr>
              <a:t>Успехов тебе 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CC99"/>
                </a:solidFill>
              </a:rPr>
              <a:t>в дальнейшем познании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CC99"/>
                </a:solidFill>
              </a:rPr>
              <a:t> правил дорожного движения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CC99"/>
                </a:solidFill>
              </a:rPr>
              <a:t> и  внимания на дороге!</a:t>
            </a:r>
          </a:p>
          <a:p>
            <a:pPr algn="ctr" defTabSz="912813" eaLnBrk="1" hangingPunct="1">
              <a:buFontTx/>
              <a:buNone/>
            </a:pPr>
            <a:endParaRPr lang="ru-RU" smtClean="0">
              <a:solidFill>
                <a:srgbClr val="00CC99"/>
              </a:solidFill>
            </a:endParaRPr>
          </a:p>
          <a:p>
            <a:pPr algn="ctr" defTabSz="912813" eaLnBrk="1" hangingPunct="1">
              <a:buFontTx/>
              <a:buNone/>
            </a:pPr>
            <a:endParaRPr lang="ru-RU" smtClean="0"/>
          </a:p>
          <a:p>
            <a:pPr algn="ctr" defTabSz="912813" eaLnBrk="1" hangingPunct="1">
              <a:buFontTx/>
              <a:buNone/>
            </a:pPr>
            <a:endParaRPr lang="ru-RU" smtClean="0"/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323850" y="2133600"/>
          <a:ext cx="2165350" cy="2374900"/>
        </p:xfrm>
        <a:graphic>
          <a:graphicData uri="http://schemas.openxmlformats.org/presentationml/2006/ole">
            <p:oleObj spid="_x0000_s16386" name="Изображение" r:id="rId3" imgW="1771429" imgH="1943371" progId="StaticMetafile">
              <p:embed/>
            </p:oleObj>
          </a:graphicData>
        </a:graphic>
      </p:graphicFrame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23850" y="549275"/>
            <a:ext cx="8351838" cy="5975350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ru-RU">
              <a:solidFill>
                <a:srgbClr val="66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4294967295"/>
          </p:nvPr>
        </p:nvSpPr>
        <p:spPr>
          <a:xfrm>
            <a:off x="611188" y="692150"/>
            <a:ext cx="8064500" cy="5713413"/>
          </a:xfrm>
        </p:spPr>
        <p:txBody>
          <a:bodyPr/>
          <a:lstStyle/>
          <a:p>
            <a:pPr marL="342900" indent="-342900" algn="ctr" eaLnBrk="1" hangingPunct="1">
              <a:buFontTx/>
              <a:buNone/>
              <a:defRPr/>
            </a:pPr>
            <a:endParaRPr lang="ru-RU" b="1" i="1" dirty="0" smtClean="0">
              <a:solidFill>
                <a:srgbClr val="FF3300"/>
              </a:solidFill>
              <a:latin typeface="Bookman Old Style" pitchFamily="18" charset="0"/>
            </a:endParaRPr>
          </a:p>
          <a:p>
            <a:pPr marL="342900" indent="-34290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latin typeface="Bookman Old Style" pitchFamily="18" charset="0"/>
              </a:rPr>
              <a:t>ГРАМОТА</a:t>
            </a:r>
          </a:p>
          <a:p>
            <a:pPr marL="342900" indent="-342900" algn="ctr" eaLnBrk="1" hangingPunct="1">
              <a:buFontTx/>
              <a:buNone/>
              <a:defRPr/>
            </a:pPr>
            <a:endParaRPr lang="ru-RU" b="1" i="1" dirty="0" smtClean="0">
              <a:solidFill>
                <a:srgbClr val="FF3300"/>
              </a:solidFill>
              <a:latin typeface="Bookman Old Style" pitchFamily="18" charset="0"/>
            </a:endParaRPr>
          </a:p>
          <a:p>
            <a:pPr marL="342900" indent="-34290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latin typeface="Bookman Old Style" pitchFamily="18" charset="0"/>
              </a:rPr>
              <a:t>награждается</a:t>
            </a:r>
          </a:p>
          <a:p>
            <a:pPr marL="342900" indent="-34290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latin typeface="Bookman Old Style" pitchFamily="18" charset="0"/>
              </a:rPr>
              <a:t>________________________</a:t>
            </a:r>
          </a:p>
          <a:p>
            <a:pPr marL="342900" indent="-342900" algn="ctr"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rgbClr val="0099FF"/>
                </a:solidFill>
                <a:latin typeface="Bookman Old Style" pitchFamily="18" charset="0"/>
              </a:rPr>
              <a:t>ЗА ПРОЯВЛЕННЫЕ ЗНАНИЯ ПРАВИЛ ДОРОЖНОГО ДВИЖЕНИЯ, СМЕКАЛКУ ТЕБЕ ПРИСВАИВАЕТСЯ ЗВАНИЕ </a:t>
            </a:r>
          </a:p>
          <a:p>
            <a:pPr marL="342900" indent="-342900" algn="ctr"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«ПОЧЕТНЫЙ ГРАЖДАНИН СТРАНЫ ДОРОЖНЫХ ЗНАКОВ»</a:t>
            </a:r>
          </a:p>
          <a:p>
            <a:pPr marL="342900" indent="-342900" algn="ctr" eaLnBrk="1" hangingPunct="1">
              <a:buFontTx/>
              <a:buNone/>
              <a:defRPr/>
            </a:pPr>
            <a:endParaRPr lang="ru-RU" sz="2000" b="1" i="1" dirty="0" smtClean="0">
              <a:solidFill>
                <a:srgbClr val="0099FF"/>
              </a:solidFill>
              <a:latin typeface="Bookman Old Style" pitchFamily="18" charset="0"/>
            </a:endParaRPr>
          </a:p>
          <a:p>
            <a:pPr marL="342900" indent="-342900" algn="ctr" eaLnBrk="1" hangingPunct="1">
              <a:buFontTx/>
              <a:buNone/>
              <a:defRPr/>
            </a:pPr>
            <a:endParaRPr lang="ru-RU" sz="2000" b="1" i="1" dirty="0" smtClean="0">
              <a:solidFill>
                <a:srgbClr val="0099FF"/>
              </a:solidFill>
              <a:latin typeface="Bookman Old Style" pitchFamily="18" charset="0"/>
            </a:endParaRPr>
          </a:p>
          <a:p>
            <a:pPr marL="342900" indent="-342900" algn="ctr" eaLnBrk="1" hangingPunct="1">
              <a:buFontTx/>
              <a:buNone/>
              <a:defRPr/>
            </a:pPr>
            <a:endParaRPr lang="ru-RU" sz="2000" b="1" i="1" dirty="0" smtClean="0">
              <a:solidFill>
                <a:srgbClr val="0099FF"/>
              </a:solidFill>
              <a:latin typeface="Bookman Old Style" pitchFamily="18" charset="0"/>
            </a:endParaRPr>
          </a:p>
          <a:p>
            <a:pPr marL="342900" indent="-342900"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rgbClr val="3366CC"/>
                </a:solidFill>
                <a:latin typeface="Bookman Old Style" pitchFamily="18" charset="0"/>
              </a:rPr>
              <a:t>ИНСПЕКТОР ВСЕЗНАЙКИН</a:t>
            </a:r>
            <a:r>
              <a:rPr lang="ru-RU" sz="2000" b="1" i="1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chemeClr val="accent2"/>
                </a:solidFill>
                <a:latin typeface="Bookman Old Style" pitchFamily="18" charset="0"/>
              </a:rPr>
              <a:t>__________________</a:t>
            </a:r>
          </a:p>
          <a:p>
            <a:pPr marL="342900" indent="-342900" algn="ctr" eaLnBrk="1" hangingPunct="1">
              <a:buFontTx/>
              <a:buNone/>
              <a:defRPr/>
            </a:pPr>
            <a:endParaRPr lang="ru-RU" sz="2000" b="1" i="1" dirty="0" smtClean="0"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7172325" y="4652963"/>
          <a:ext cx="1509713" cy="1655762"/>
        </p:xfrm>
        <a:graphic>
          <a:graphicData uri="http://schemas.openxmlformats.org/presentationml/2006/ole">
            <p:oleObj spid="_x0000_s17410" name="Изображение" r:id="rId3" imgW="1771429" imgH="1943371" progId="StaticMetafile">
              <p:embed/>
            </p:oleObj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900113" y="765175"/>
          <a:ext cx="1671637" cy="2232025"/>
        </p:xfrm>
        <a:graphic>
          <a:graphicData uri="http://schemas.openxmlformats.org/presentationml/2006/ole">
            <p:oleObj spid="_x0000_s17411" name="Изображение" r:id="rId4" imgW="2140026" imgH="2855632" progId="StaticMetafile">
              <p:embed/>
            </p:oleObj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1188" y="549275"/>
            <a:ext cx="8137525" cy="583247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2"/>
          <p:cNvSpPr>
            <a:spLocks noGrp="1"/>
          </p:cNvSpPr>
          <p:nvPr>
            <p:ph idx="4294967295"/>
          </p:nvPr>
        </p:nvSpPr>
        <p:spPr>
          <a:xfrm>
            <a:off x="2484438" y="333375"/>
            <a:ext cx="6202362" cy="5768975"/>
          </a:xfrm>
        </p:spPr>
        <p:txBody>
          <a:bodyPr/>
          <a:lstStyle/>
          <a:p>
            <a:pPr algn="ctr" defTabSz="912813" eaLnBrk="1" hangingPunct="1">
              <a:buFontTx/>
              <a:buNone/>
            </a:pPr>
            <a:endParaRPr lang="ru-RU" sz="2800" b="1" smtClean="0">
              <a:solidFill>
                <a:srgbClr val="C00000"/>
              </a:solidFill>
            </a:endParaRPr>
          </a:p>
          <a:p>
            <a:pPr algn="ctr" defTabSz="912813" eaLnBrk="1" hangingPunct="1">
              <a:buFontTx/>
              <a:buNone/>
            </a:pPr>
            <a:r>
              <a:rPr lang="ru-RU" sz="2800" b="1" smtClean="0">
                <a:solidFill>
                  <a:srgbClr val="C00000"/>
                </a:solidFill>
              </a:rPr>
              <a:t>Дорогой друг!</a:t>
            </a:r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rgbClr val="00CC00"/>
                </a:solidFill>
              </a:rPr>
              <a:t>Приглашаю тебя в удивительное     путешествие  -  в сказочную  </a:t>
            </a:r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rgbClr val="00CC00"/>
                </a:solidFill>
              </a:rPr>
              <a:t>  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«Страну дорожных знаков» </a:t>
            </a:r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Здесь ты</a:t>
            </a:r>
            <a:r>
              <a:rPr lang="en-US" sz="2800" smtClean="0">
                <a:solidFill>
                  <a:schemeClr val="hlink"/>
                </a:solidFill>
              </a:rPr>
              <a:t> </a:t>
            </a:r>
            <a:r>
              <a:rPr lang="ru-RU" sz="2800" smtClean="0">
                <a:solidFill>
                  <a:schemeClr val="hlink"/>
                </a:solidFill>
              </a:rPr>
              <a:t>сможешь проверить свои </a:t>
            </a:r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 знания по правилам дорожного движения.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23850" y="3573463"/>
          <a:ext cx="2363788" cy="2592387"/>
        </p:xfrm>
        <a:graphic>
          <a:graphicData uri="http://schemas.openxmlformats.org/presentationml/2006/ole">
            <p:oleObj spid="_x0000_s2050" name="Изображение" r:id="rId3" imgW="1771429" imgH="1943371" progId="StaticMetafile">
              <p:embed/>
            </p:oleObj>
          </a:graphicData>
        </a:graphic>
      </p:graphicFrame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23850" y="404813"/>
            <a:ext cx="8569325" cy="6119812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051050" y="333375"/>
            <a:ext cx="6615113" cy="576897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defTabSz="912813" eaLnBrk="1" hangingPunct="1">
              <a:buFontTx/>
              <a:buNone/>
            </a:pPr>
            <a:endParaRPr lang="ru-RU" smtClean="0"/>
          </a:p>
          <a:p>
            <a:pPr algn="ctr" defTabSz="912813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На протяжении всей игры с тобой </a:t>
            </a:r>
          </a:p>
          <a:p>
            <a:pPr algn="ctr" defTabSz="912813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буду я, твой друг, </a:t>
            </a:r>
          </a:p>
          <a:p>
            <a:pPr algn="ctr" defTabSz="912813"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>
                <a:solidFill>
                  <a:srgbClr val="FF0066"/>
                </a:solidFill>
              </a:rPr>
              <a:t>«Инспектор Всезнайкин»!</a:t>
            </a:r>
          </a:p>
          <a:p>
            <a:pPr algn="ctr" defTabSz="912813" eaLnBrk="1" hangingPunct="1">
              <a:buFontTx/>
              <a:buNone/>
            </a:pPr>
            <a:endParaRPr lang="ru-RU" b="1" smtClean="0">
              <a:solidFill>
                <a:srgbClr val="FF0066"/>
              </a:solidFill>
            </a:endParaRPr>
          </a:p>
          <a:p>
            <a:pPr algn="ctr" defTabSz="912813" eaLnBrk="1" hangingPunct="1">
              <a:buFontTx/>
              <a:buNone/>
            </a:pPr>
            <a:r>
              <a:rPr lang="ru-RU" sz="2800" b="1" smtClean="0">
                <a:solidFill>
                  <a:srgbClr val="0099FF"/>
                </a:solidFill>
              </a:rPr>
              <a:t>Детям знать положено</a:t>
            </a:r>
          </a:p>
          <a:p>
            <a:pPr algn="ctr" defTabSz="912813" eaLnBrk="1" hangingPunct="1">
              <a:buFontTx/>
              <a:buNone/>
            </a:pPr>
            <a:r>
              <a:rPr lang="ru-RU" sz="2800" b="1" smtClean="0">
                <a:solidFill>
                  <a:srgbClr val="0099FF"/>
                </a:solidFill>
              </a:rPr>
              <a:t>Правила дорожные!</a:t>
            </a:r>
          </a:p>
          <a:p>
            <a:pPr algn="ctr" defTabSz="912813" eaLnBrk="1" hangingPunct="1">
              <a:buFontTx/>
              <a:buNone/>
            </a:pPr>
            <a:r>
              <a:rPr lang="ru-RU" sz="2800" b="1" smtClean="0">
                <a:solidFill>
                  <a:srgbClr val="0099FF"/>
                </a:solidFill>
              </a:rPr>
              <a:t>Ты, дружок, доверься им:</a:t>
            </a:r>
          </a:p>
          <a:p>
            <a:pPr algn="ctr" defTabSz="912813" eaLnBrk="1" hangingPunct="1">
              <a:buFontTx/>
              <a:buNone/>
            </a:pPr>
            <a:r>
              <a:rPr lang="ru-RU" sz="2800" b="1" smtClean="0">
                <a:solidFill>
                  <a:srgbClr val="0099FF"/>
                </a:solidFill>
              </a:rPr>
              <a:t>Будешь цел и невредим!</a:t>
            </a:r>
          </a:p>
          <a:p>
            <a:pPr algn="ctr" defTabSz="912813" eaLnBrk="1" hangingPunct="1">
              <a:buFontTx/>
              <a:buNone/>
            </a:pPr>
            <a:endParaRPr lang="ru-RU" sz="2800" smtClean="0">
              <a:solidFill>
                <a:srgbClr val="0099FF"/>
              </a:solidFill>
            </a:endParaRPr>
          </a:p>
          <a:p>
            <a:pPr algn="ctr" defTabSz="912813" eaLnBrk="1" hangingPunct="1">
              <a:buFontTx/>
              <a:buNone/>
            </a:pPr>
            <a:endParaRPr lang="ru-RU" sz="3600" smtClean="0">
              <a:solidFill>
                <a:srgbClr val="0099FF"/>
              </a:solidFill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50825" y="2276475"/>
          <a:ext cx="2560638" cy="2808288"/>
        </p:xfrm>
        <a:graphic>
          <a:graphicData uri="http://schemas.openxmlformats.org/presentationml/2006/ole">
            <p:oleObj spid="_x0000_s3074" name="Изображение" r:id="rId3" imgW="1771429" imgH="1943371" progId="StaticMetafile">
              <p:embed/>
            </p:oleObj>
          </a:graphicData>
        </a:graphic>
      </p:graphicFrame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23850" y="404813"/>
            <a:ext cx="8424863" cy="6119812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2339975" y="357188"/>
            <a:ext cx="6346825" cy="5376862"/>
          </a:xfrm>
        </p:spPr>
        <p:txBody>
          <a:bodyPr/>
          <a:lstStyle/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endParaRPr lang="ru-RU" sz="800" smtClean="0"/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rgbClr val="003399"/>
                </a:solidFill>
              </a:rPr>
              <a:t>Игра вышла не случайно:</a:t>
            </a:r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rgbClr val="003399"/>
                </a:solidFill>
              </a:rPr>
              <a:t>В ней дорожных знаков тайны.</a:t>
            </a:r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rgbClr val="003399"/>
                </a:solidFill>
              </a:rPr>
              <a:t>Время даром не теряй, </a:t>
            </a:r>
          </a:p>
          <a:p>
            <a:pPr algn="ctr" defTabSz="912813" eaLnBrk="1" hangingPunct="1">
              <a:buFontTx/>
              <a:buNone/>
            </a:pPr>
            <a:r>
              <a:rPr lang="ru-RU" sz="2800" smtClean="0">
                <a:solidFill>
                  <a:srgbClr val="003399"/>
                </a:solidFill>
              </a:rPr>
              <a:t>Все как есть запоминай!</a:t>
            </a:r>
          </a:p>
          <a:p>
            <a:pPr algn="ctr" defTabSz="912813" eaLnBrk="1" hangingPunct="1">
              <a:buFontTx/>
              <a:buNone/>
            </a:pPr>
            <a:endParaRPr lang="ru-RU" sz="2800" smtClean="0">
              <a:solidFill>
                <a:srgbClr val="003399"/>
              </a:solidFill>
            </a:endParaRP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Удачи тебе, друг, 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 в </a:t>
            </a:r>
          </a:p>
          <a:p>
            <a:pPr algn="ctr" defTabSz="912813" eaLnBrk="1" hangingPunct="1"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«Стране дорожных знаков»! </a:t>
            </a:r>
          </a:p>
          <a:p>
            <a:pPr algn="ctr" defTabSz="912813" eaLnBrk="1" hangingPunct="1">
              <a:buFontTx/>
              <a:buNone/>
            </a:pPr>
            <a:endParaRPr lang="ru-RU" smtClean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50825" y="1773238"/>
          <a:ext cx="2625725" cy="2879725"/>
        </p:xfrm>
        <a:graphic>
          <a:graphicData uri="http://schemas.openxmlformats.org/presentationml/2006/ole">
            <p:oleObj spid="_x0000_s4098" name="Изображение" r:id="rId3" imgW="1771429" imgH="1943371" progId="StaticMetafile">
              <p:embed/>
            </p:oleObj>
          </a:graphicData>
        </a:graphic>
      </p:graphicFrame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23850" y="549275"/>
            <a:ext cx="8424863" cy="5903913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defTabSz="912813" eaLnBrk="1" hangingPunct="1"/>
            <a:r>
              <a:rPr lang="ru-RU" sz="2800" b="1" smtClean="0">
                <a:solidFill>
                  <a:schemeClr val="hlink"/>
                </a:solidFill>
              </a:rPr>
              <a:t/>
            </a:r>
            <a:br>
              <a:rPr lang="ru-RU" sz="2800" b="1" smtClean="0">
                <a:solidFill>
                  <a:schemeClr val="hlink"/>
                </a:solidFill>
              </a:rPr>
            </a:br>
            <a:r>
              <a:rPr lang="ru-RU" sz="2800" b="1" smtClean="0">
                <a:solidFill>
                  <a:schemeClr val="hlink"/>
                </a:solidFill>
              </a:rPr>
              <a:t/>
            </a:r>
            <a:br>
              <a:rPr lang="ru-RU" sz="2800" b="1" smtClean="0">
                <a:solidFill>
                  <a:schemeClr val="hlink"/>
                </a:solidFill>
              </a:rPr>
            </a:br>
            <a:r>
              <a:rPr lang="ru-RU" sz="2800" b="1" smtClean="0">
                <a:solidFill>
                  <a:schemeClr val="hlink"/>
                </a:solidFill>
              </a:rPr>
              <a:t>Подбери к каждому рисунку правильное название, обозначающее  данный вид транспорта.</a:t>
            </a:r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412875"/>
            <a:ext cx="50165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Oval 13"/>
          <p:cNvSpPr>
            <a:spLocks noChangeArrowheads="1"/>
          </p:cNvSpPr>
          <p:nvPr/>
        </p:nvSpPr>
        <p:spPr bwMode="auto">
          <a:xfrm>
            <a:off x="684213" y="5445125"/>
            <a:ext cx="1944687" cy="792163"/>
          </a:xfrm>
          <a:prstGeom prst="ellipse">
            <a:avLst/>
          </a:prstGeom>
          <a:solidFill>
            <a:srgbClr val="17E0F5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/>
              <a:t>воздушный</a:t>
            </a:r>
          </a:p>
        </p:txBody>
      </p:sp>
      <p:sp>
        <p:nvSpPr>
          <p:cNvPr id="5126" name="Oval 14"/>
          <p:cNvSpPr>
            <a:spLocks noChangeArrowheads="1"/>
          </p:cNvSpPr>
          <p:nvPr/>
        </p:nvSpPr>
        <p:spPr bwMode="auto">
          <a:xfrm>
            <a:off x="539750" y="1557338"/>
            <a:ext cx="1944688" cy="792162"/>
          </a:xfrm>
          <a:prstGeom prst="ellipse">
            <a:avLst/>
          </a:prstGeom>
          <a:solidFill>
            <a:srgbClr val="17E0F5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/>
              <a:t>морской</a:t>
            </a:r>
          </a:p>
        </p:txBody>
      </p:sp>
      <p:sp>
        <p:nvSpPr>
          <p:cNvPr id="5127" name="Oval 15"/>
          <p:cNvSpPr>
            <a:spLocks noChangeArrowheads="1"/>
          </p:cNvSpPr>
          <p:nvPr/>
        </p:nvSpPr>
        <p:spPr bwMode="auto">
          <a:xfrm>
            <a:off x="6011863" y="1844675"/>
            <a:ext cx="1944687" cy="792163"/>
          </a:xfrm>
          <a:prstGeom prst="ellipse">
            <a:avLst/>
          </a:prstGeom>
          <a:solidFill>
            <a:srgbClr val="17E0F5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/>
              <a:t>наземный</a:t>
            </a:r>
          </a:p>
        </p:txBody>
      </p:sp>
      <p:graphicFrame>
        <p:nvGraphicFramePr>
          <p:cNvPr id="5122" name="Object 16"/>
          <p:cNvGraphicFramePr>
            <a:graphicFrameLocks noChangeAspect="1"/>
          </p:cNvGraphicFramePr>
          <p:nvPr/>
        </p:nvGraphicFramePr>
        <p:xfrm>
          <a:off x="6732588" y="4221163"/>
          <a:ext cx="2033587" cy="2230437"/>
        </p:xfrm>
        <a:graphic>
          <a:graphicData uri="http://schemas.openxmlformats.org/presentationml/2006/ole">
            <p:oleObj spid="_x0000_s5122" name="Изображение" r:id="rId4" imgW="1771429" imgH="1943371" progId="StaticMetafile">
              <p:embed/>
            </p:oleObj>
          </a:graphicData>
        </a:graphic>
      </p:graphicFrame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395288" y="333375"/>
            <a:ext cx="8424862" cy="6264275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258888" y="260350"/>
            <a:ext cx="7613650" cy="1143000"/>
          </a:xfrm>
        </p:spPr>
        <p:txBody>
          <a:bodyPr/>
          <a:lstStyle/>
          <a:p>
            <a:pPr defTabSz="912813" eaLnBrk="1" hangingPunct="1"/>
            <a:r>
              <a:rPr lang="ru-RU" sz="2800" b="1" smtClean="0">
                <a:solidFill>
                  <a:srgbClr val="00CC00"/>
                </a:solidFill>
              </a:rPr>
              <a:t>Подбери правильно название к картинке  «Кто кем является на дороге?»</a:t>
            </a:r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3671887" cy="1925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716338"/>
            <a:ext cx="3097212" cy="2797175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0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149725"/>
            <a:ext cx="2735262" cy="2455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1" name="Oval 18"/>
          <p:cNvSpPr>
            <a:spLocks noChangeArrowheads="1"/>
          </p:cNvSpPr>
          <p:nvPr/>
        </p:nvSpPr>
        <p:spPr bwMode="auto">
          <a:xfrm>
            <a:off x="3995738" y="1700213"/>
            <a:ext cx="2160587" cy="649287"/>
          </a:xfrm>
          <a:prstGeom prst="ellipse">
            <a:avLst/>
          </a:prstGeom>
          <a:solidFill>
            <a:srgbClr val="0DFF80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/>
              <a:t>пешеход</a:t>
            </a:r>
          </a:p>
        </p:txBody>
      </p:sp>
      <p:sp>
        <p:nvSpPr>
          <p:cNvPr id="6152" name="Oval 19"/>
          <p:cNvSpPr>
            <a:spLocks noChangeArrowheads="1"/>
          </p:cNvSpPr>
          <p:nvPr/>
        </p:nvSpPr>
        <p:spPr bwMode="auto">
          <a:xfrm>
            <a:off x="5148263" y="2636838"/>
            <a:ext cx="2160587" cy="649287"/>
          </a:xfrm>
          <a:prstGeom prst="ellipse">
            <a:avLst/>
          </a:prstGeom>
          <a:solidFill>
            <a:srgbClr val="0DFF8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/>
              <a:t>пассажир</a:t>
            </a:r>
          </a:p>
        </p:txBody>
      </p:sp>
      <p:sp>
        <p:nvSpPr>
          <p:cNvPr id="6153" name="Oval 20"/>
          <p:cNvSpPr>
            <a:spLocks noChangeArrowheads="1"/>
          </p:cNvSpPr>
          <p:nvPr/>
        </p:nvSpPr>
        <p:spPr bwMode="auto">
          <a:xfrm>
            <a:off x="6372225" y="1700213"/>
            <a:ext cx="2160588" cy="649287"/>
          </a:xfrm>
          <a:prstGeom prst="ellipse">
            <a:avLst/>
          </a:prstGeom>
          <a:solidFill>
            <a:srgbClr val="0DFF80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/>
              <a:t>водитель</a:t>
            </a:r>
          </a:p>
        </p:txBody>
      </p:sp>
      <p:graphicFrame>
        <p:nvGraphicFramePr>
          <p:cNvPr id="6146" name="Object 21"/>
          <p:cNvGraphicFramePr>
            <a:graphicFrameLocks noChangeAspect="1"/>
          </p:cNvGraphicFramePr>
          <p:nvPr/>
        </p:nvGraphicFramePr>
        <p:xfrm>
          <a:off x="323850" y="404813"/>
          <a:ext cx="1116013" cy="1223962"/>
        </p:xfrm>
        <a:graphic>
          <a:graphicData uri="http://schemas.openxmlformats.org/presentationml/2006/ole">
            <p:oleObj spid="_x0000_s6146" name="Изображение" r:id="rId6" imgW="1771429" imgH="1943371" progId="StaticMetafile">
              <p:embed/>
            </p:oleObj>
          </a:graphicData>
        </a:graphic>
      </p:graphicFrame>
      <p:sp>
        <p:nvSpPr>
          <p:cNvPr id="6154" name="Rectangle 22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14313"/>
            <a:ext cx="7400925" cy="1143000"/>
          </a:xfrm>
        </p:spPr>
        <p:txBody>
          <a:bodyPr/>
          <a:lstStyle/>
          <a:p>
            <a:pPr defTabSz="912813" eaLnBrk="1" hangingPunct="1"/>
            <a:r>
              <a:rPr lang="ru-RU" sz="3200" b="1" smtClean="0">
                <a:solidFill>
                  <a:srgbClr val="EF23D2"/>
                </a:solidFill>
              </a:rPr>
              <a:t>Подбери правильно названия к картинкам.</a:t>
            </a:r>
            <a:endParaRPr lang="ru-RU" sz="3600" b="1" smtClean="0">
              <a:solidFill>
                <a:srgbClr val="EF23D2"/>
              </a:solidFill>
            </a:endParaRP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6877050" y="188913"/>
          <a:ext cx="1970088" cy="2160587"/>
        </p:xfrm>
        <a:graphic>
          <a:graphicData uri="http://schemas.openxmlformats.org/presentationml/2006/ole">
            <p:oleObj spid="_x0000_s7170" name="Изображение" r:id="rId3" imgW="1771429" imgH="1943371" progId="StaticMetafile">
              <p:embed/>
            </p:oleObj>
          </a:graphicData>
        </a:graphic>
      </p:graphicFrame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7B6C67"/>
              </a:clrFrom>
              <a:clrTo>
                <a:srgbClr val="7B6C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773238"/>
            <a:ext cx="48974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val 13"/>
          <p:cNvSpPr>
            <a:spLocks noChangeArrowheads="1"/>
          </p:cNvSpPr>
          <p:nvPr/>
        </p:nvSpPr>
        <p:spPr bwMode="auto">
          <a:xfrm>
            <a:off x="6443663" y="3933825"/>
            <a:ext cx="2305050" cy="935038"/>
          </a:xfrm>
          <a:prstGeom prst="ellipse">
            <a:avLst/>
          </a:prstGeom>
          <a:solidFill>
            <a:srgbClr val="FFCCFF"/>
          </a:solidFill>
          <a:ln w="9525">
            <a:solidFill>
              <a:srgbClr val="EF23D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>
                <a:solidFill>
                  <a:schemeClr val="hlink"/>
                </a:solidFill>
              </a:rPr>
              <a:t>Разрешает</a:t>
            </a:r>
          </a:p>
          <a:p>
            <a:pPr algn="ctr" defTabSz="912813"/>
            <a:r>
              <a:rPr lang="ru-RU">
                <a:solidFill>
                  <a:schemeClr val="hlink"/>
                </a:solidFill>
              </a:rPr>
              <a:t> движение</a:t>
            </a:r>
          </a:p>
        </p:txBody>
      </p:sp>
      <p:sp>
        <p:nvSpPr>
          <p:cNvPr id="7174" name="Oval 14"/>
          <p:cNvSpPr>
            <a:spLocks noChangeArrowheads="1"/>
          </p:cNvSpPr>
          <p:nvPr/>
        </p:nvSpPr>
        <p:spPr bwMode="auto">
          <a:xfrm>
            <a:off x="5795963" y="2276475"/>
            <a:ext cx="2305050" cy="935038"/>
          </a:xfrm>
          <a:prstGeom prst="ellipse">
            <a:avLst/>
          </a:prstGeom>
          <a:solidFill>
            <a:srgbClr val="FFCCFF"/>
          </a:solidFill>
          <a:ln w="9525">
            <a:solidFill>
              <a:srgbClr val="EF23D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>
                <a:solidFill>
                  <a:schemeClr val="hlink"/>
                </a:solidFill>
              </a:rPr>
              <a:t>Запрещает </a:t>
            </a:r>
          </a:p>
          <a:p>
            <a:pPr algn="ctr" defTabSz="912813"/>
            <a:r>
              <a:rPr lang="ru-RU">
                <a:solidFill>
                  <a:schemeClr val="hlink"/>
                </a:solidFill>
              </a:rPr>
              <a:t>движение</a:t>
            </a:r>
          </a:p>
        </p:txBody>
      </p:sp>
      <p:sp>
        <p:nvSpPr>
          <p:cNvPr id="7175" name="Oval 15"/>
          <p:cNvSpPr>
            <a:spLocks noChangeArrowheads="1"/>
          </p:cNvSpPr>
          <p:nvPr/>
        </p:nvSpPr>
        <p:spPr bwMode="auto">
          <a:xfrm>
            <a:off x="5795963" y="5516563"/>
            <a:ext cx="2376487" cy="935037"/>
          </a:xfrm>
          <a:prstGeom prst="ellipse">
            <a:avLst/>
          </a:prstGeom>
          <a:solidFill>
            <a:srgbClr val="FFCCFF"/>
          </a:solidFill>
          <a:ln w="9525">
            <a:solidFill>
              <a:srgbClr val="EF23D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>
                <a:solidFill>
                  <a:schemeClr val="hlink"/>
                </a:solidFill>
              </a:rPr>
              <a:t>Предупреждает о </a:t>
            </a:r>
          </a:p>
          <a:p>
            <a:pPr algn="ctr" defTabSz="912813"/>
            <a:r>
              <a:rPr lang="ru-RU">
                <a:solidFill>
                  <a:schemeClr val="hlink"/>
                </a:solidFill>
              </a:rPr>
              <a:t>смене сигнала</a:t>
            </a:r>
          </a:p>
        </p:txBody>
      </p:sp>
      <p:sp>
        <p:nvSpPr>
          <p:cNvPr id="7176" name="Rectangle 19"/>
          <p:cNvSpPr>
            <a:spLocks noChangeArrowheads="1"/>
          </p:cNvSpPr>
          <p:nvPr/>
        </p:nvSpPr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ru-RU">
              <a:solidFill>
                <a:srgbClr val="66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115175" cy="1143000"/>
          </a:xfrm>
        </p:spPr>
        <p:txBody>
          <a:bodyPr/>
          <a:lstStyle/>
          <a:p>
            <a:pPr defTabSz="912813" eaLnBrk="1" hangingPunct="1"/>
            <a:r>
              <a:rPr lang="ru-RU" sz="2400" b="1" smtClean="0">
                <a:solidFill>
                  <a:srgbClr val="000099"/>
                </a:solidFill>
              </a:rPr>
              <a:t>Посмотри на картинки. Ответь, что дети делают правильно, а что неправильно? Придумай рассказы по картинкам.</a:t>
            </a:r>
            <a:br>
              <a:rPr lang="ru-RU" sz="2400" b="1" smtClean="0">
                <a:solidFill>
                  <a:srgbClr val="000099"/>
                </a:solidFill>
              </a:rPr>
            </a:br>
            <a:endParaRPr lang="ru-RU" sz="2400" b="1" smtClean="0">
              <a:solidFill>
                <a:srgbClr val="000099"/>
              </a:solidFill>
            </a:endParaRP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95288" y="1628775"/>
            <a:ext cx="3744912" cy="1728788"/>
          </a:xfrm>
          <a:prstGeom prst="rect">
            <a:avLst/>
          </a:prstGeom>
          <a:noFill/>
          <a:ln w="3175">
            <a:solidFill>
              <a:srgbClr val="6666FF"/>
            </a:solidFill>
            <a:miter lim="800000"/>
            <a:headEnd/>
            <a:tailEnd/>
          </a:ln>
        </p:spPr>
      </p:pic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7380288" y="260350"/>
          <a:ext cx="1509712" cy="1655763"/>
        </p:xfrm>
        <a:graphic>
          <a:graphicData uri="http://schemas.openxmlformats.org/presentationml/2006/ole">
            <p:oleObj spid="_x0000_s8194" name="Изображение" r:id="rId4" imgW="1771429" imgH="1943371" progId="StaticMetafile">
              <p:embed/>
            </p:oleObj>
          </a:graphicData>
        </a:graphic>
      </p:graphicFrame>
      <p:pic>
        <p:nvPicPr>
          <p:cNvPr id="8197" name="Picture 13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395288" y="3860800"/>
            <a:ext cx="3887787" cy="1874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933825"/>
            <a:ext cx="3167062" cy="1862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19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628775"/>
            <a:ext cx="3074988" cy="18430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684213" y="3500438"/>
            <a:ext cx="3095625" cy="2873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Переходит дорогу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292725" y="3573463"/>
            <a:ext cx="3095625" cy="2873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Катается во дворе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11188" y="5876925"/>
            <a:ext cx="3095625" cy="2889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Играет во дворе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435600" y="5949950"/>
            <a:ext cx="3095625" cy="2873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Катается на санках</a:t>
            </a:r>
          </a:p>
        </p:txBody>
      </p:sp>
      <p:sp>
        <p:nvSpPr>
          <p:cNvPr id="8204" name="Rectangle 21"/>
          <p:cNvSpPr>
            <a:spLocks noChangeArrowheads="1"/>
          </p:cNvSpPr>
          <p:nvPr/>
        </p:nvSpPr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defTabSz="912813" eaLnBrk="1" hangingPunct="1"/>
            <a:r>
              <a:rPr lang="ru-RU" sz="2000" b="1" smtClean="0">
                <a:solidFill>
                  <a:srgbClr val="000099"/>
                </a:solidFill>
              </a:rPr>
              <a:t>Много есть различных знаков – эти знаки нужно знать, чтобы правил на дороге никогда не нарушать. Расставь правильно названия знаков.</a:t>
            </a:r>
            <a:endParaRPr lang="ru-RU" sz="2000" b="1" smtClean="0">
              <a:solidFill>
                <a:srgbClr val="800000"/>
              </a:solidFill>
            </a:endParaRPr>
          </a:p>
        </p:txBody>
      </p:sp>
      <p:pic>
        <p:nvPicPr>
          <p:cNvPr id="19459" name="Picture 2" descr="C:\Documents and Settings\МДОУ - 91\Рабочий стол\ПДД\27_3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708400" y="1052513"/>
            <a:ext cx="12239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МДОУ - 91\Рабочий стол\ПДД\66_3.g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9388" y="2781300"/>
            <a:ext cx="15779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Documents and Settings\МДОУ - 91\Рабочий стол\ПДД\22_3.gif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23850" y="1052513"/>
            <a:ext cx="12239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3475831" y="3806032"/>
            <a:ext cx="4930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3" name="Picture 6" descr="C:\Documents and Settings\МДОУ - 91\Рабочий стол\ПДД\69_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1052513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C:\Documents and Settings\МДОУ - 91\Рабочий стол\ПДД\62_3.gif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1835150" y="2852738"/>
            <a:ext cx="15716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227763" y="1700213"/>
            <a:ext cx="2576512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accent2"/>
                </a:solidFill>
              </a:rPr>
              <a:t>Запрещающие знаки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7763" y="5300663"/>
            <a:ext cx="2665412" cy="719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3333FF"/>
                </a:solidFill>
              </a:rPr>
              <a:t>Указательные знаки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325" y="3429000"/>
            <a:ext cx="2736850" cy="792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CC00"/>
                </a:solidFill>
              </a:rPr>
              <a:t>Предупреждающие знаки</a:t>
            </a:r>
          </a:p>
        </p:txBody>
      </p:sp>
      <p:pic>
        <p:nvPicPr>
          <p:cNvPr id="19468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852738"/>
            <a:ext cx="199231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4724400"/>
            <a:ext cx="1641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724400"/>
            <a:ext cx="16700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4652963"/>
            <a:ext cx="1703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Rectangle 28"/>
          <p:cNvSpPr>
            <a:spLocks noChangeArrowheads="1"/>
          </p:cNvSpPr>
          <p:nvPr/>
        </p:nvSpPr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420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Bookman Old Style</vt:lpstr>
      <vt:lpstr>Оформление по умолчанию</vt:lpstr>
      <vt:lpstr>Picture (Metafile)</vt:lpstr>
      <vt:lpstr>     «Страна дорожных знаков»</vt:lpstr>
      <vt:lpstr>Слайд 2</vt:lpstr>
      <vt:lpstr>Слайд 3</vt:lpstr>
      <vt:lpstr>Слайд 4</vt:lpstr>
      <vt:lpstr>  Подбери к каждому рисунку правильное название, обозначающее  данный вид транспорта.</vt:lpstr>
      <vt:lpstr>Подбери правильно название к картинке  «Кто кем является на дороге?»</vt:lpstr>
      <vt:lpstr>Подбери правильно названия к картинкам.</vt:lpstr>
      <vt:lpstr>Посмотри на картинки. Ответь, что дети делают правильно, а что неправильно? Придумай рассказы по картинкам. </vt:lpstr>
      <vt:lpstr>Много есть различных знаков – эти знаки нужно знать, чтобы правил на дороге никогда не нарушать. Расставь правильно названия знаков.</vt:lpstr>
      <vt:lpstr>Собери знаки и назови их</vt:lpstr>
      <vt:lpstr>Как правильно называется  знак? </vt:lpstr>
      <vt:lpstr>Выбери знак, который должен быть установлен в этом месте</vt:lpstr>
      <vt:lpstr>Слайд 13</vt:lpstr>
      <vt:lpstr> </vt:lpstr>
      <vt:lpstr>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DOU-91</dc:creator>
  <cp:lastModifiedBy>111</cp:lastModifiedBy>
  <cp:revision>105</cp:revision>
  <dcterms:created xsi:type="dcterms:W3CDTF">2011-03-15T10:36:41Z</dcterms:created>
  <dcterms:modified xsi:type="dcterms:W3CDTF">2020-12-21T02:01:18Z</dcterms:modified>
</cp:coreProperties>
</file>