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1"/>
  </p:notesMasterIdLst>
  <p:sldIdLst>
    <p:sldId id="319" r:id="rId2"/>
    <p:sldId id="320" r:id="rId3"/>
    <p:sldId id="355" r:id="rId4"/>
    <p:sldId id="356" r:id="rId5"/>
    <p:sldId id="357" r:id="rId6"/>
    <p:sldId id="358" r:id="rId7"/>
    <p:sldId id="352" r:id="rId8"/>
    <p:sldId id="354" r:id="rId9"/>
    <p:sldId id="353" r:id="rId10"/>
    <p:sldId id="359" r:id="rId11"/>
    <p:sldId id="360" r:id="rId12"/>
    <p:sldId id="361" r:id="rId13"/>
    <p:sldId id="362" r:id="rId14"/>
    <p:sldId id="363" r:id="rId15"/>
    <p:sldId id="374" r:id="rId16"/>
    <p:sldId id="365" r:id="rId17"/>
    <p:sldId id="364" r:id="rId18"/>
    <p:sldId id="339" r:id="rId19"/>
    <p:sldId id="368" r:id="rId20"/>
    <p:sldId id="370" r:id="rId21"/>
    <p:sldId id="369" r:id="rId22"/>
    <p:sldId id="371" r:id="rId23"/>
    <p:sldId id="372" r:id="rId24"/>
    <p:sldId id="373" r:id="rId25"/>
    <p:sldId id="322" r:id="rId26"/>
    <p:sldId id="348" r:id="rId27"/>
    <p:sldId id="377" r:id="rId28"/>
    <p:sldId id="375" r:id="rId29"/>
    <p:sldId id="376" r:id="rId30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4982" autoAdjust="0"/>
  </p:normalViewPr>
  <p:slideViewPr>
    <p:cSldViewPr>
      <p:cViewPr>
        <p:scale>
          <a:sx n="70" d="100"/>
          <a:sy n="70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BCFC7-3401-402D-8B00-ED8F979A633F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CCEFF-3025-422E-B97F-BBD498A826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8D940A6-F85C-44F0-82EA-82443D40F601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56ACC-9430-4F75-9E49-8EFB62E2B554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B775B-B59F-449C-A075-F29D9FF061D6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5BC2687-79EF-41FF-A15F-E74165AF584A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711F72C-6B22-4F3C-B030-AAB0C56672F9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3786A-B734-4B80-9D38-22BD2B413EEA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B036-3D2E-45B9-9AE8-3137490EE1AC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048BAFA-3B49-4F4E-A123-EF5354164079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8F9EC-5448-4751-A972-D27E6036AB8B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CB8E1C2-71EB-4766-B9A5-379E3F61DDA0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0F0203E-DAE4-4580-B191-78E2BA65A301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86181DA-A9A2-4F55-A73C-6E4B643B26DD}" type="datetime1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634765E-050E-4071-B24F-E6B5BF370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jpeg"/><Relationship Id="rId7" Type="http://schemas.openxmlformats.org/officeDocument/2006/relationships/image" Target="../media/image5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2.jpe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66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Дидактическое полифункциональное пособие «Волшебная юрта»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88640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Министерство образования и науки Республики Бурятия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Комитет по образованию г. Улан-Удэ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МАДОУ «Центр развития ребёнка - детский сад №91«Строитель»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г. Улан-Удэ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4725144"/>
            <a:ext cx="6156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FF0000"/>
                </a:solidFill>
              </a:rPr>
              <a:t>Пластинина Светлана Владимировна</a:t>
            </a:r>
          </a:p>
          <a:p>
            <a:pPr algn="r"/>
            <a:r>
              <a:rPr lang="ru-RU" sz="1600" dirty="0" smtClean="0">
                <a:solidFill>
                  <a:srgbClr val="FF0000"/>
                </a:solidFill>
              </a:rPr>
              <a:t>Должность: </a:t>
            </a:r>
            <a:r>
              <a:rPr lang="ru-RU" dirty="0" smtClean="0">
                <a:solidFill>
                  <a:srgbClr val="FF0000"/>
                </a:solidFill>
              </a:rPr>
              <a:t>музыкальный руководитель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635896" y="6237312"/>
            <a:ext cx="1576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Ноябрь 2020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068960"/>
            <a:ext cx="4797265" cy="35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admin\Documents\01.работа\конкурсы\2020\2020нояб-Festival пед новинок Волш юрта\бруснич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888432" cy="2751270"/>
          </a:xfrm>
          <a:prstGeom prst="rect">
            <a:avLst/>
          </a:prstGeom>
          <a:noFill/>
        </p:spPr>
      </p:pic>
      <p:pic>
        <p:nvPicPr>
          <p:cNvPr id="1028" name="Picture 4" descr="C:\Users\admin\Documents\01.работа\конкурсы\2020\2020нояб-Festival пед новинок Волш юрта\брусничка игр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88640"/>
            <a:ext cx="4080644" cy="2712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3568" y="476672"/>
            <a:ext cx="806489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Кукла «Березовый листок»</a:t>
            </a:r>
          </a:p>
          <a:p>
            <a:pPr algn="ctr"/>
            <a:endParaRPr lang="ru-RU" sz="2400" dirty="0" smtClean="0"/>
          </a:p>
          <a:p>
            <a:r>
              <a:rPr lang="ru-RU" i="1" dirty="0" smtClean="0"/>
              <a:t>Используется при проведении </a:t>
            </a:r>
            <a:r>
              <a:rPr lang="ru-RU" i="1" dirty="0" err="1" smtClean="0"/>
              <a:t>логоритмических</a:t>
            </a:r>
            <a:r>
              <a:rPr lang="ru-RU" i="1" dirty="0" smtClean="0"/>
              <a:t> игр и для развития танцевально-двигательной активности детей.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11960" y="2564904"/>
            <a:ext cx="39292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Я - березовый листок.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Подул осенний ветерок.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Я сорвался, полетел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И к вам в гости прилетел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Users\ДетскийСад\Desktop\сборник Проектная деятельность в группах компенсирующей направленности для детей с речевыми нарушениями\волшебная юрта\IMG_20181203_163127.jpg"/>
          <p:cNvPicPr>
            <a:picLocks noChangeAspect="1"/>
          </p:cNvPicPr>
          <p:nvPr/>
        </p:nvPicPr>
        <p:blipFill>
          <a:blip r:embed="rId2" cstate="print">
            <a:lum bright="20000" contrast="30000"/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3240360" cy="4683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7020272" y="4509120"/>
            <a:ext cx="1644670" cy="2160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3" name="Рисунок 2" descr="C:\Users\admin\Documents\01док.Светы\светы фото\2019\08.август 19\26-29 проект День Байкала\от ТА\IMG_20190829_105338а.jpg"/>
          <p:cNvPicPr/>
          <p:nvPr/>
        </p:nvPicPr>
        <p:blipFill>
          <a:blip r:embed="rId2" cstate="print"/>
          <a:srcRect t="25205"/>
          <a:stretch>
            <a:fillRect/>
          </a:stretch>
        </p:blipFill>
        <p:spPr bwMode="auto">
          <a:xfrm>
            <a:off x="0" y="0"/>
            <a:ext cx="5940152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b="16739"/>
          <a:stretch>
            <a:fillRect/>
          </a:stretch>
        </p:blipFill>
        <p:spPr bwMode="auto">
          <a:xfrm>
            <a:off x="1907704" y="3468200"/>
            <a:ext cx="7236296" cy="338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3568" y="620688"/>
            <a:ext cx="78488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Ду</a:t>
            </a:r>
            <a:r>
              <a:rPr lang="en-US" sz="2400" b="1" dirty="0" smtClean="0"/>
              <a:t>h</a:t>
            </a:r>
            <a:r>
              <a:rPr lang="ru-RU" sz="2400" b="1" dirty="0" err="1" smtClean="0"/>
              <a:t>алхан</a:t>
            </a:r>
            <a:r>
              <a:rPr lang="ru-RU" sz="2400" b="1" dirty="0" smtClean="0"/>
              <a:t> – Капелька</a:t>
            </a:r>
          </a:p>
          <a:p>
            <a:pPr algn="ctr"/>
            <a:endParaRPr lang="ru-RU" sz="2400" dirty="0" smtClean="0"/>
          </a:p>
          <a:p>
            <a:r>
              <a:rPr lang="ru-RU" i="1" dirty="0" smtClean="0"/>
              <a:t>Кукла для приветствия детей в весенний сезон, символизирует весеннюю капель. Кукла-помощник в проведении водных процедур с детьми. Внутри куклы находится небольшая  ёмкость с водой, которая издает звук бульканья. Косички-бусинки придают особое очарование игрушке.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C:\Users\ДетскийСад\Desktop\сборник Проектная деятельность в группах компенсирующей направленности для детей с речевыми нарушениями\волшебная юрта\IMG_20181203_163233.jpg"/>
          <p:cNvPicPr/>
          <p:nvPr/>
        </p:nvPicPr>
        <p:blipFill>
          <a:blip r:embed="rId2" cstate="print">
            <a:lum bright="20000" contrast="40000"/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3456384" cy="302433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312485" y="3645024"/>
            <a:ext cx="4831515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Доброе утро, мои друзья.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Рада вас видеть – Капелька я.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Птицы щебечут, багульник цветёт,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Звонкий ручей про весну нам поёт!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3" name="Рисунок 2" descr="C:\Users\admin\Documents\01док.Светы\светы фото\2019\08.август 19\26-29 проект День Байкала\от ТА\IMG_20190829_110428а.jpg"/>
          <p:cNvPicPr/>
          <p:nvPr/>
        </p:nvPicPr>
        <p:blipFill>
          <a:blip r:embed="rId2" cstate="print"/>
          <a:srcRect t="24406"/>
          <a:stretch>
            <a:fillRect/>
          </a:stretch>
        </p:blipFill>
        <p:spPr bwMode="auto">
          <a:xfrm>
            <a:off x="0" y="0"/>
            <a:ext cx="6408712" cy="348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9" y="3515088"/>
            <a:ext cx="5940152" cy="33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399567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Вы в поход пришли, ребята…</a:t>
            </a:r>
          </a:p>
          <a:p>
            <a:r>
              <a:rPr lang="ru-RU" dirty="0" smtClean="0"/>
              <a:t>Отдохнуть, конечно, надо:</a:t>
            </a:r>
          </a:p>
          <a:p>
            <a:r>
              <a:rPr lang="ru-RU" dirty="0" smtClean="0"/>
              <a:t>Но вокруг остались банки,</a:t>
            </a:r>
          </a:p>
          <a:p>
            <a:r>
              <a:rPr lang="ru-RU" dirty="0" smtClean="0"/>
              <a:t>Целлофан, железки, склянки…</a:t>
            </a:r>
          </a:p>
          <a:p>
            <a:r>
              <a:rPr lang="ru-RU" dirty="0" smtClean="0"/>
              <a:t> </a:t>
            </a:r>
          </a:p>
          <a:p>
            <a:endParaRPr lang="ru-RU" dirty="0" smtClean="0"/>
          </a:p>
          <a:p>
            <a:r>
              <a:rPr lang="ru-RU" dirty="0" smtClean="0"/>
              <a:t>Оставлять их здесь нельзя!</a:t>
            </a:r>
          </a:p>
          <a:p>
            <a:r>
              <a:rPr lang="ru-RU" dirty="0" smtClean="0"/>
              <a:t>Не ленитесь же, друзья:</a:t>
            </a:r>
          </a:p>
          <a:p>
            <a:r>
              <a:rPr lang="ru-RU" dirty="0" smtClean="0"/>
              <a:t>Мусор с берега долой</a:t>
            </a:r>
          </a:p>
          <a:p>
            <a:r>
              <a:rPr lang="ru-RU" dirty="0" smtClean="0"/>
              <a:t>Прошу убрать его с собой!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Экологический оркестр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836712"/>
            <a:ext cx="34563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Струнно</a:t>
            </a:r>
            <a:r>
              <a:rPr lang="ru-RU" b="1" dirty="0"/>
              <a:t> – щипковая группа.</a:t>
            </a:r>
            <a:endParaRPr lang="ru-RU" dirty="0"/>
          </a:p>
          <a:p>
            <a:r>
              <a:rPr lang="ru-RU" sz="1600" dirty="0" err="1"/>
              <a:t>Тетрапакеты</a:t>
            </a:r>
            <a:r>
              <a:rPr lang="ru-RU" sz="1600" dirty="0"/>
              <a:t> от сока, стаканчики от йогурта, канцелярские резинки. </a:t>
            </a:r>
          </a:p>
        </p:txBody>
      </p:sp>
      <p:pic>
        <p:nvPicPr>
          <p:cNvPr id="6" name="Рисунок 5" descr="C:\Users\admin\Documents\док.Светы\работа\конкурсы\гордость России\02.струнно-щипков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132856"/>
            <a:ext cx="2590800" cy="171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3933056"/>
            <a:ext cx="34918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Группа </a:t>
            </a:r>
            <a:r>
              <a:rPr lang="ru-RU" b="1" dirty="0" err="1"/>
              <a:t>гремелок</a:t>
            </a:r>
            <a:r>
              <a:rPr lang="ru-RU" b="1" dirty="0"/>
              <a:t> </a:t>
            </a:r>
            <a:r>
              <a:rPr lang="ru-RU" b="1" dirty="0" smtClean="0"/>
              <a:t>(маракасы</a:t>
            </a:r>
            <a:r>
              <a:rPr lang="ru-RU" b="1" dirty="0"/>
              <a:t>).</a:t>
            </a:r>
            <a:endParaRPr lang="ru-RU" dirty="0"/>
          </a:p>
          <a:p>
            <a:r>
              <a:rPr lang="ru-RU" sz="1600" dirty="0"/>
              <a:t>Пластиковые бутылки, </a:t>
            </a:r>
            <a:r>
              <a:rPr lang="ru-RU" sz="1600" dirty="0" smtClean="0"/>
              <a:t>алюминиевые </a:t>
            </a:r>
            <a:r>
              <a:rPr lang="ru-RU" sz="1600" dirty="0" err="1" smtClean="0"/>
              <a:t>банки,орехи</a:t>
            </a:r>
            <a:r>
              <a:rPr lang="ru-RU" sz="1600" dirty="0"/>
              <a:t>, крупа, бусинки и т.д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8" name="Рисунок 7" descr="C:\Users\admin\Documents\док.Светы\работа\конкурсы\гордость России\01.гремелки-шуршалки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229200"/>
            <a:ext cx="252028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C:\Users\admin\Documents\ViberDownloads\0-02-0a-d6d0ef3f13df6a2f5dfe0606693a37f882db8590f9745da224dab634b8b8afdf_de304a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5229200"/>
            <a:ext cx="810000" cy="1440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347864" y="836712"/>
            <a:ext cx="35283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Ударные (барабаны).</a:t>
            </a:r>
            <a:endParaRPr lang="ru-RU" dirty="0"/>
          </a:p>
          <a:p>
            <a:r>
              <a:rPr lang="ru-RU" sz="1600" dirty="0"/>
              <a:t>Майонезная пластиковая банка, </a:t>
            </a:r>
            <a:endParaRPr lang="ru-RU" sz="1600" dirty="0" smtClean="0"/>
          </a:p>
          <a:p>
            <a:r>
              <a:rPr lang="ru-RU" sz="1600" dirty="0" smtClean="0"/>
              <a:t>палочки </a:t>
            </a:r>
            <a:r>
              <a:rPr lang="ru-RU" sz="1600" dirty="0"/>
              <a:t>для суши, цветная </a:t>
            </a:r>
            <a:r>
              <a:rPr lang="ru-RU" sz="1600" dirty="0" smtClean="0"/>
              <a:t>бумага</a:t>
            </a:r>
            <a:endParaRPr lang="ru-RU" sz="1600" dirty="0"/>
          </a:p>
        </p:txBody>
      </p:sp>
      <p:pic>
        <p:nvPicPr>
          <p:cNvPr id="11" name="Рисунок 10" descr="C:\Users\admin\Documents\док.Светы\работа\конкурсы\гордость России\03.ударные.jpg"/>
          <p:cNvPicPr/>
          <p:nvPr/>
        </p:nvPicPr>
        <p:blipFill>
          <a:blip r:embed="rId5" cstate="print"/>
          <a:srcRect b="7692"/>
          <a:stretch>
            <a:fillRect/>
          </a:stretch>
        </p:blipFill>
        <p:spPr bwMode="auto">
          <a:xfrm>
            <a:off x="3347864" y="1772816"/>
            <a:ext cx="288791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444208" y="692696"/>
            <a:ext cx="2699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Духовые: </a:t>
            </a:r>
            <a:r>
              <a:rPr lang="ru-RU" dirty="0" smtClean="0"/>
              <a:t>Полипропиленовая </a:t>
            </a:r>
            <a:r>
              <a:rPr lang="ru-RU" dirty="0"/>
              <a:t>труба, трубочки для коктейля, цветной скотч, мундштук от дудочки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3" name="Рисунок 12" descr="C:\Users\admin\Documents\док.Светы\работа\конкурсы\гордость России\04. духовые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2204864"/>
            <a:ext cx="269979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716016" y="4149080"/>
            <a:ext cx="3600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Шуршалки: </a:t>
            </a:r>
            <a:r>
              <a:rPr lang="ru-RU" sz="1600" dirty="0" smtClean="0"/>
              <a:t>палочки</a:t>
            </a:r>
            <a:r>
              <a:rPr lang="ru-RU" sz="1600" dirty="0"/>
              <a:t>, полиэтиленовый пакет, гофрированная </a:t>
            </a:r>
            <a:r>
              <a:rPr lang="ru-RU" sz="1600" dirty="0" smtClean="0"/>
              <a:t>бумага, сухие листья.</a:t>
            </a:r>
            <a:endParaRPr lang="ru-RU" dirty="0"/>
          </a:p>
        </p:txBody>
      </p:sp>
      <p:pic>
        <p:nvPicPr>
          <p:cNvPr id="15" name="Рисунок 14" descr="C:\Users\admin\Documents\док.Светы\работа\конкурсы\гордость России\05.шуршалки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5057800"/>
            <a:ext cx="248376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C:\Users\admin\Documents\ViberDownloads\0-02-0a-a6ef5a0762c87b7b31e200907cfbb6a6cba6650ae4b03006a2010f1f126f45cc_dd0ed9ac.jpg"/>
          <p:cNvPicPr>
            <a:picLocks noChangeAspect="1" noChangeArrowheads="1"/>
          </p:cNvPicPr>
          <p:nvPr/>
        </p:nvPicPr>
        <p:blipFill>
          <a:blip r:embed="rId8" cstate="print">
            <a:lum contrast="30000"/>
          </a:blip>
          <a:srcRect/>
          <a:stretch>
            <a:fillRect/>
          </a:stretch>
        </p:blipFill>
        <p:spPr bwMode="auto">
          <a:xfrm rot="5400000">
            <a:off x="6916260" y="5457847"/>
            <a:ext cx="1792199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5536" y="332656"/>
            <a:ext cx="81369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Са</a:t>
            </a:r>
            <a:r>
              <a:rPr lang="en-US" sz="2400" b="1" dirty="0" smtClean="0"/>
              <a:t>h</a:t>
            </a:r>
            <a:r>
              <a:rPr lang="ru-RU" sz="2400" b="1" dirty="0" err="1" smtClean="0"/>
              <a:t>ахан</a:t>
            </a:r>
            <a:r>
              <a:rPr lang="ru-RU" sz="2400" b="1" dirty="0" smtClean="0"/>
              <a:t> – Снежок</a:t>
            </a:r>
          </a:p>
          <a:p>
            <a:pPr algn="ctr"/>
            <a:endParaRPr lang="ru-RU" sz="2400" dirty="0" smtClean="0"/>
          </a:p>
          <a:p>
            <a:r>
              <a:rPr lang="ru-RU" i="1" dirty="0" smtClean="0"/>
              <a:t>Кукла для приветствия детей в зимний сезон. Учит детей закаливанию и профилактике простудных заболеваний, знакомит с зимними видами спорта. Снежок наполнен изнутри шуршащим материалом, имитирующим скрип снега.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Users\ДетскийСад\Desktop\сборник Проектная деятельность в группах компенсирующей направленности для детей с речевыми нарушениями\волшебная юрта\IMG_20181203_163342.jpg"/>
          <p:cNvPicPr>
            <a:picLocks noChangeAspect="1"/>
          </p:cNvPicPr>
          <p:nvPr/>
        </p:nvPicPr>
        <p:blipFill>
          <a:blip r:embed="rId2" cstate="print">
            <a:lum bright="20000" contrast="30000"/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4234011" cy="40506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783511" y="3212976"/>
            <a:ext cx="4360489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Встречай-ка, встречай – ка,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Я – белый Снежок,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Давай – ка, на </a:t>
            </a:r>
            <a:r>
              <a:rPr lang="ru-RU" sz="2400" dirty="0" err="1" smtClean="0">
                <a:solidFill>
                  <a:srgbClr val="FF0000"/>
                </a:solidFill>
              </a:rPr>
              <a:t>ёхор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Вставай, мой дружок!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36866" name="Picture 2" descr="C:\Users\admin\Documents\01.работа\конкурсы\2020\2020нояб-Festival пед новинок Волш юрта\снежок кинезиология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r="29582" b="28738"/>
          <a:stretch>
            <a:fillRect/>
          </a:stretch>
        </p:blipFill>
        <p:spPr bwMode="auto">
          <a:xfrm>
            <a:off x="4355976" y="3501008"/>
            <a:ext cx="4548235" cy="3060000"/>
          </a:xfrm>
          <a:prstGeom prst="rect">
            <a:avLst/>
          </a:prstGeom>
          <a:noFill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144463"/>
            <a:ext cx="4584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3" name="Рисунок 2" descr="C:\Users\admin\Documents\Лучший музыкальный руководитель 2017\1 тур-портфолио\использ\нац-рег.компонент (1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09294"/>
            <a:ext cx="5241424" cy="394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92174" y="332656"/>
            <a:ext cx="6959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Платковые куклы «</a:t>
            </a:r>
            <a:r>
              <a:rPr lang="ru-RU" sz="2000" b="1" dirty="0" err="1" smtClean="0">
                <a:solidFill>
                  <a:srgbClr val="FF0000"/>
                </a:solidFill>
              </a:rPr>
              <a:t>Баярма</a:t>
            </a:r>
            <a:r>
              <a:rPr lang="ru-RU" sz="2000" b="1" dirty="0" smtClean="0">
                <a:solidFill>
                  <a:srgbClr val="FF0000"/>
                </a:solidFill>
              </a:rPr>
              <a:t> и </a:t>
            </a:r>
            <a:r>
              <a:rPr lang="ru-RU" sz="2000" b="1" dirty="0" err="1" smtClean="0">
                <a:solidFill>
                  <a:srgbClr val="FF0000"/>
                </a:solidFill>
              </a:rPr>
              <a:t>Сэсэгма</a:t>
            </a:r>
            <a:r>
              <a:rPr lang="ru-RU" sz="2000" b="1" dirty="0" smtClean="0">
                <a:solidFill>
                  <a:srgbClr val="FF0000"/>
                </a:solidFill>
              </a:rPr>
              <a:t>»</a:t>
            </a:r>
            <a:endParaRPr lang="ru-RU" sz="2000" dirty="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124744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Являются символом гостеприимств бурятского народа, мира и добра.</a:t>
            </a:r>
            <a:r>
              <a:rPr lang="ru-RU" b="1" dirty="0" smtClean="0"/>
              <a:t>  </a:t>
            </a:r>
            <a:r>
              <a:rPr lang="ru-RU" i="1" dirty="0" smtClean="0"/>
              <a:t>Предназначены для проведения театрализованных представлений.</a:t>
            </a:r>
            <a:endParaRPr lang="ru-RU" dirty="0" smtClean="0"/>
          </a:p>
          <a:p>
            <a:r>
              <a:rPr lang="ru-RU" i="1" dirty="0" smtClean="0"/>
              <a:t>Такие куклы пользуются особой любовью у детей с ОВЗ, так как дети чувствуют себя защищенными, спрятанными за красивой куклой.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96136" y="3284984"/>
            <a:ext cx="32127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Приходите в гости к нам, </a:t>
            </a:r>
            <a:endParaRPr lang="ru-RU" dirty="0" smtClean="0"/>
          </a:p>
          <a:p>
            <a:r>
              <a:rPr lang="ru-RU" i="1" dirty="0" smtClean="0"/>
              <a:t>Будем очень рады вам,</a:t>
            </a:r>
            <a:endParaRPr lang="ru-RU" dirty="0" smtClean="0"/>
          </a:p>
          <a:p>
            <a:r>
              <a:rPr lang="ru-RU" i="1" dirty="0" smtClean="0"/>
              <a:t>Наш бурятский хоровод</a:t>
            </a:r>
            <a:endParaRPr lang="ru-RU" dirty="0" smtClean="0"/>
          </a:p>
          <a:p>
            <a:r>
              <a:rPr lang="ru-RU" i="1" dirty="0" smtClean="0"/>
              <a:t>Взяться за руки зовет.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5536" y="0"/>
            <a:ext cx="81369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Игра «Поле музыкальных чудес»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i="1" dirty="0" smtClean="0"/>
              <a:t>Используется на развивающих занятиях для создания игровой ситуации и поддержки детской инициативы, для </a:t>
            </a:r>
            <a:endParaRPr lang="ru-RU" dirty="0" smtClean="0"/>
          </a:p>
          <a:p>
            <a:r>
              <a:rPr lang="ru-RU" i="1" dirty="0" smtClean="0"/>
              <a:t>ознакомления с новым материалом</a:t>
            </a:r>
            <a:r>
              <a:rPr lang="ru-RU" dirty="0" smtClean="0"/>
              <a:t>, </a:t>
            </a:r>
            <a:r>
              <a:rPr lang="ru-RU" i="1" dirty="0" smtClean="0"/>
              <a:t>для развития интереса к музыкальной деятельности и навыков коммуникации.</a:t>
            </a:r>
            <a:endParaRPr lang="ru-RU" dirty="0"/>
          </a:p>
        </p:txBody>
      </p:sp>
      <p:pic>
        <p:nvPicPr>
          <p:cNvPr id="6" name="Рисунок 5" descr="C:\Users\admin\Documents\01док.Светы\работа\икт\2017\08.12.17-бриоп\08.12.17-вз-е муз.рук-ля и восп02.docx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573016"/>
            <a:ext cx="4283968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ocuments\01док.Светы\светы фото\2019\01.январь2019\17.01.19-юрта вокал\15477130624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6832"/>
            <a:ext cx="4876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8796262" cy="48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-89833" y="0"/>
            <a:ext cx="89823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dirty="0" smtClean="0"/>
          </a:p>
          <a:p>
            <a:pPr algn="r"/>
            <a:r>
              <a:rPr lang="ru-RU" dirty="0" smtClean="0"/>
              <a:t>В. Г. Белинский: </a:t>
            </a:r>
          </a:p>
          <a:p>
            <a:pPr algn="r"/>
            <a:r>
              <a:rPr lang="ru-RU" i="1" dirty="0" smtClean="0"/>
              <a:t>«…старайтесь знакомить детей с миром через родные и национальные явления».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3" name="Рисунок 2" descr="C:\Users\ДетскийСад\Desktop\сборник Проектная деятельность в группах компенсирующей направленности для детей с речевыми нарушениями\волшебная юрта\IMG_20181203_164356.jpg"/>
          <p:cNvPicPr/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896544" cy="446641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167844" y="692696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Поле «Эмоции»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6211669"/>
            <a:ext cx="3029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Игры по театрализации.</a:t>
            </a:r>
          </a:p>
          <a:p>
            <a:r>
              <a:rPr lang="ru-RU" dirty="0" smtClean="0"/>
              <a:t>Актёрские импровизации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0" y="548680"/>
            <a:ext cx="9144000" cy="6309320"/>
          </a:xfrm>
          <a:prstGeom prst="ellipse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38914" name="Picture 2" descr="C:\Users\admin\Documents\01.работа\конкурсы\2017-Лучший музыкальный руководитель 2017\2тур-лекция\юрта\лады\пентатоника.jpg"/>
          <p:cNvPicPr>
            <a:picLocks noChangeAspect="1" noChangeArrowheads="1"/>
          </p:cNvPicPr>
          <p:nvPr/>
        </p:nvPicPr>
        <p:blipFill>
          <a:blip r:embed="rId2" cstate="print"/>
          <a:srcRect t="4726"/>
          <a:stretch>
            <a:fillRect/>
          </a:stretch>
        </p:blipFill>
        <p:spPr bwMode="auto">
          <a:xfrm>
            <a:off x="3203848" y="3068960"/>
            <a:ext cx="2952328" cy="3581369"/>
          </a:xfrm>
          <a:prstGeom prst="rect">
            <a:avLst/>
          </a:prstGeom>
          <a:noFill/>
        </p:spPr>
      </p:pic>
      <p:pic>
        <p:nvPicPr>
          <p:cNvPr id="38915" name="Picture 3" descr="C:\Users\admin\Documents\01.работа\конкурсы\2017-Лучший музыкальный руководитель 2017\2тур-лекция\юрта\лады\солнышк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948" y="1124744"/>
            <a:ext cx="3292523" cy="2232120"/>
          </a:xfrm>
          <a:prstGeom prst="rect">
            <a:avLst/>
          </a:prstGeom>
          <a:noFill/>
        </p:spPr>
      </p:pic>
      <p:pic>
        <p:nvPicPr>
          <p:cNvPr id="38916" name="Picture 4" descr="C:\Users\admin\Documents\01.работа\конкурсы\2017-Лучший музыкальный руководитель 2017\2тур-лекция\юрта\лады\туч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980728"/>
            <a:ext cx="2828437" cy="201622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75856" y="188640"/>
            <a:ext cx="2629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Музыкальные лады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2240" y="2996952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минор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403648" y="3356992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мажор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923928" y="6309320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пентатоника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125760" y="0"/>
            <a:ext cx="8892480" cy="6858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39938" name="Picture 2" descr="C:\Users\admin\Documents\01.работа\конкурсы\2017-Лучший музыкальный руководитель 2017\2тур-лекция\юрта\инструменты\лимба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492896"/>
            <a:ext cx="3336512" cy="2317998"/>
          </a:xfrm>
          <a:prstGeom prst="rect">
            <a:avLst/>
          </a:prstGeom>
          <a:noFill/>
        </p:spPr>
      </p:pic>
      <p:pic>
        <p:nvPicPr>
          <p:cNvPr id="39939" name="Picture 3" descr="C:\Users\admin\Documents\01.работа\конкурсы\2017-Лучший музыкальный руководитель 2017\2тур-лекция\юрта\инструменты\морин-ху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836712"/>
            <a:ext cx="2070142" cy="3588246"/>
          </a:xfrm>
          <a:prstGeom prst="rect">
            <a:avLst/>
          </a:prstGeom>
          <a:noFill/>
        </p:spPr>
      </p:pic>
      <p:pic>
        <p:nvPicPr>
          <p:cNvPr id="39940" name="Picture 4" descr="C:\Users\admin\Documents\01.работа\конкурсы\2017-Лучший музыкальный руководитель 2017\2тур-лекция\юрта\инструменты\чанза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941168"/>
            <a:ext cx="3123522" cy="1700808"/>
          </a:xfrm>
          <a:prstGeom prst="rect">
            <a:avLst/>
          </a:prstGeom>
          <a:noFill/>
        </p:spPr>
      </p:pic>
      <p:pic>
        <p:nvPicPr>
          <p:cNvPr id="39941" name="Picture 5" descr="C:\Users\admin\Documents\01.работа\конкурсы\2017-Лучший музыкальный руководитель 2017\2тур-лекция\юрта\инструменты\ятаг2.jpg"/>
          <p:cNvPicPr>
            <a:picLocks noChangeAspect="1" noChangeArrowheads="1"/>
          </p:cNvPicPr>
          <p:nvPr/>
        </p:nvPicPr>
        <p:blipFill>
          <a:blip r:embed="rId5" cstate="print"/>
          <a:srcRect l="4888"/>
          <a:stretch>
            <a:fillRect/>
          </a:stretch>
        </p:blipFill>
        <p:spPr bwMode="auto">
          <a:xfrm>
            <a:off x="179512" y="2780928"/>
            <a:ext cx="3492896" cy="188933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42266" y="0"/>
            <a:ext cx="76594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Бурятские музыкальные инструменты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0" y="404664"/>
            <a:ext cx="8964488" cy="645333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0962" name="Picture 2" descr="C:\Users\admin\Documents\01.работа\конкурсы\2017-Лучший музыкальный руководитель 2017\2тур-лекция\юрта\жанры\14.ёхор-дети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068960"/>
            <a:ext cx="2182536" cy="1450794"/>
          </a:xfrm>
          <a:prstGeom prst="rect">
            <a:avLst/>
          </a:prstGeom>
          <a:noFill/>
        </p:spPr>
      </p:pic>
      <p:pic>
        <p:nvPicPr>
          <p:cNvPr id="40963" name="Picture 3" descr="C:\Users\admin\Documents\01.работа\конкурсы\2017-Лучший музыкальный руководитель 2017\2тур-лекция\юрта\жанры\25-тоонто нюта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12976"/>
            <a:ext cx="2291229" cy="1612820"/>
          </a:xfrm>
          <a:prstGeom prst="rect">
            <a:avLst/>
          </a:prstGeom>
          <a:noFill/>
        </p:spPr>
      </p:pic>
      <p:pic>
        <p:nvPicPr>
          <p:cNvPr id="40964" name="Picture 4" descr="C:\Users\admin\Documents\01.работа\конкурсы\2017-Лучший музыкальный руководитель 2017\2тур-лекция\юрта\жанры\буддийские мантр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5013176"/>
            <a:ext cx="2307896" cy="1223816"/>
          </a:xfrm>
          <a:prstGeom prst="rect">
            <a:avLst/>
          </a:prstGeom>
          <a:noFill/>
        </p:spPr>
      </p:pic>
      <p:pic>
        <p:nvPicPr>
          <p:cNvPr id="40965" name="Picture 5" descr="C:\Users\admin\Documents\01.работа\конкурсы\2017-Лучший музыкальный руководитель 2017\2тур-лекция\юрта\жанры\гимн Буряти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620688"/>
            <a:ext cx="2627784" cy="1454473"/>
          </a:xfrm>
          <a:prstGeom prst="rect">
            <a:avLst/>
          </a:prstGeom>
          <a:noFill/>
        </p:spPr>
      </p:pic>
      <p:pic>
        <p:nvPicPr>
          <p:cNvPr id="40966" name="Picture 6" descr="C:\Users\admin\Documents\01.работа\конкурсы\2017-Лучший музыкальный руководитель 2017\2тур-лекция\юрта\жанры\колыбель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1628800"/>
            <a:ext cx="2304256" cy="15557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0967" name="Picture 7" descr="C:\Users\admin\Documents\01.работа\конкурсы\2017-Лучший музыкальный руководитель 2017\2тур-лекция\юрта\жанры\песня табунщи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1628800"/>
            <a:ext cx="2376264" cy="1563054"/>
          </a:xfrm>
          <a:prstGeom prst="rect">
            <a:avLst/>
          </a:prstGeom>
          <a:noFill/>
        </p:spPr>
      </p:pic>
      <p:pic>
        <p:nvPicPr>
          <p:cNvPr id="40968" name="Picture 8" descr="C:\Users\admin\Documents\01.работа\конкурсы\2017-Лучший музыкальный руководитель 2017\2тур-лекция\юрта\жанры\приветственный танец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4653136"/>
            <a:ext cx="2376264" cy="15814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11760" y="0"/>
            <a:ext cx="4761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Музыкальная викторина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по жанрам бурятской музыки или популярным песням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5936" y="1988840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гимн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092280" y="2780928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колыбельная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100392" y="422108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ёхор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932040" y="6237312"/>
            <a:ext cx="277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Приветственный танец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763688" y="6237312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Буддийские мантры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0" y="4725144"/>
            <a:ext cx="1669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Тоонто</a:t>
            </a:r>
            <a:r>
              <a:rPr lang="ru-RU" dirty="0" smtClean="0"/>
              <a:t> </a:t>
            </a:r>
            <a:r>
              <a:rPr lang="ru-RU" dirty="0" err="1" smtClean="0"/>
              <a:t>нютаг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0" y="2780928"/>
            <a:ext cx="2167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Песня табунщика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41986" name="Picture 2" descr="C:\Users\admin\Documents\01.работа\конкурсы\2017-Лучший музыкальный руководитель 2017\2тур-лекция\юрта\12 животных\бы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764704"/>
            <a:ext cx="1027113" cy="857250"/>
          </a:xfrm>
          <a:prstGeom prst="rect">
            <a:avLst/>
          </a:prstGeom>
          <a:noFill/>
        </p:spPr>
      </p:pic>
      <p:pic>
        <p:nvPicPr>
          <p:cNvPr id="41987" name="Picture 3" descr="C:\Users\admin\Documents\01.работа\конкурсы\2017-Лучший музыкальный руководитель 2017\2тур-лекция\юрта\12 животных\драко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4221088"/>
            <a:ext cx="938213" cy="1085850"/>
          </a:xfrm>
          <a:prstGeom prst="rect">
            <a:avLst/>
          </a:prstGeom>
          <a:noFill/>
        </p:spPr>
      </p:pic>
      <p:pic>
        <p:nvPicPr>
          <p:cNvPr id="41988" name="Picture 4" descr="C:\Users\admin\Documents\01.работа\конкурсы\2017-Лучший музыкальный руководитель 2017\2тур-лекция\юрта\12 животных\зме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5301208"/>
            <a:ext cx="844550" cy="887413"/>
          </a:xfrm>
          <a:prstGeom prst="rect">
            <a:avLst/>
          </a:prstGeom>
          <a:noFill/>
        </p:spPr>
      </p:pic>
      <p:pic>
        <p:nvPicPr>
          <p:cNvPr id="41989" name="Picture 5" descr="C:\Users\admin\Documents\01.работа\конкурсы\2017-Лучший музыкальный руководитель 2017\2тур-лекция\юрта\12 животных\коза бара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5085184"/>
            <a:ext cx="858837" cy="935037"/>
          </a:xfrm>
          <a:prstGeom prst="rect">
            <a:avLst/>
          </a:prstGeom>
          <a:noFill/>
        </p:spPr>
      </p:pic>
      <p:pic>
        <p:nvPicPr>
          <p:cNvPr id="41990" name="Picture 6" descr="C:\Users\admin\Documents\01.работа\конкурсы\2017-Лучший музыкальный руководитель 2017\2тур-лекция\юрта\12 животных\кролик ко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2636912"/>
            <a:ext cx="741363" cy="1112837"/>
          </a:xfrm>
          <a:prstGeom prst="rect">
            <a:avLst/>
          </a:prstGeom>
          <a:noFill/>
        </p:spPr>
      </p:pic>
      <p:pic>
        <p:nvPicPr>
          <p:cNvPr id="41991" name="Picture 7" descr="C:\Users\admin\Documents\01.работа\конкурсы\2017-Лучший музыкальный руководитель 2017\2тур-лекция\юрта\12 животных\курица петух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2708920"/>
            <a:ext cx="865187" cy="971550"/>
          </a:xfrm>
          <a:prstGeom prst="rect">
            <a:avLst/>
          </a:prstGeom>
          <a:noFill/>
        </p:spPr>
      </p:pic>
      <p:pic>
        <p:nvPicPr>
          <p:cNvPr id="41992" name="Picture 8" descr="C:\Users\admin\Documents\01.работа\конкурсы\2017-Лучший музыкальный руководитель 2017\2тур-лекция\юрта\12 животных\лошадь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9912" y="5373216"/>
            <a:ext cx="1189037" cy="1020763"/>
          </a:xfrm>
          <a:prstGeom prst="rect">
            <a:avLst/>
          </a:prstGeom>
          <a:noFill/>
        </p:spPr>
      </p:pic>
      <p:pic>
        <p:nvPicPr>
          <p:cNvPr id="41993" name="Picture 9" descr="C:\Users\admin\Documents\01.работа\конкурсы\2017-Лучший музыкальный руководитель 2017\2тур-лекция\юрта\12 животных\мышь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3928" y="476672"/>
            <a:ext cx="1100137" cy="857250"/>
          </a:xfrm>
          <a:prstGeom prst="rect">
            <a:avLst/>
          </a:prstGeom>
          <a:noFill/>
        </p:spPr>
      </p:pic>
      <p:pic>
        <p:nvPicPr>
          <p:cNvPr id="41994" name="Picture 10" descr="C:\Users\admin\Documents\01.работа\конкурсы\2017-Лучший музыкальный руководитель 2017\2тур-лекция\юрта\12 животных\обезьяна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15616" y="4221088"/>
            <a:ext cx="893763" cy="817563"/>
          </a:xfrm>
          <a:prstGeom prst="rect">
            <a:avLst/>
          </a:prstGeom>
          <a:noFill/>
        </p:spPr>
      </p:pic>
      <p:pic>
        <p:nvPicPr>
          <p:cNvPr id="41995" name="Picture 11" descr="C:\Users\admin\Documents\01.работа\конкурсы\2017-Лучший музыкальный руководитель 2017\2тур-лекция\юрта\12 животных\свинья кабан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99792" y="764704"/>
            <a:ext cx="814387" cy="993775"/>
          </a:xfrm>
          <a:prstGeom prst="rect">
            <a:avLst/>
          </a:prstGeom>
          <a:noFill/>
        </p:spPr>
      </p:pic>
      <p:pic>
        <p:nvPicPr>
          <p:cNvPr id="41996" name="Picture 12" descr="C:\Users\admin\Documents\01.работа\конкурсы\2017-Лучший музыкальный руководитель 2017\2тур-лекция\юрта\12 животных\собака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47664" y="1412776"/>
            <a:ext cx="1020763" cy="1003300"/>
          </a:xfrm>
          <a:prstGeom prst="rect">
            <a:avLst/>
          </a:prstGeom>
          <a:noFill/>
        </p:spPr>
      </p:pic>
      <p:pic>
        <p:nvPicPr>
          <p:cNvPr id="41997" name="Picture 13" descr="C:\Users\admin\Documents\01.работа\конкурсы\2017-Лучший музыкальный руководитель 2017\2тур-лекция\юрта\12 животных\тигр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88224" y="1484784"/>
            <a:ext cx="1036637" cy="100012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555776" y="0"/>
            <a:ext cx="4126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12 животных восточного календаря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776" y="2636912"/>
            <a:ext cx="37850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Игры:</a:t>
            </a:r>
          </a:p>
          <a:p>
            <a:pPr marL="342900" indent="-342900">
              <a:buAutoNum type="arabicPeriod"/>
            </a:pPr>
            <a:r>
              <a:rPr lang="ru-RU" dirty="0" smtClean="0"/>
              <a:t>Изобрази повадки животного</a:t>
            </a:r>
          </a:p>
          <a:p>
            <a:pPr marL="342900" indent="-342900">
              <a:buAutoNum type="arabicPeriod"/>
            </a:pPr>
            <a:r>
              <a:rPr lang="ru-RU" dirty="0" smtClean="0"/>
              <a:t>Кто как кричит.</a:t>
            </a:r>
          </a:p>
          <a:p>
            <a:pPr marL="342900" indent="-342900">
              <a:buAutoNum type="arabicPeriod"/>
            </a:pPr>
            <a:r>
              <a:rPr lang="ru-RU" dirty="0" smtClean="0"/>
              <a:t>Сочини сказку.</a:t>
            </a:r>
          </a:p>
          <a:p>
            <a:pPr marL="342900" indent="-342900">
              <a:buAutoNum type="arabicPeriod"/>
            </a:pPr>
            <a:r>
              <a:rPr lang="ru-RU" dirty="0" smtClean="0"/>
              <a:t>Актёрские импровизации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3" name="Рисунок 2" descr="C:\Users\admin\Documents\Лучший музыкальный руководитель 2017\1 тур-портфолио\использ\нац-рег.компонент (10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73016"/>
            <a:ext cx="7272808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2996952"/>
            <a:ext cx="3185487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dirty="0" smtClean="0"/>
              <a:t>Игра «</a:t>
            </a:r>
            <a:r>
              <a:rPr lang="ru-RU" dirty="0" err="1" smtClean="0"/>
              <a:t>Бээлэй</a:t>
            </a:r>
            <a:r>
              <a:rPr lang="ru-RU" dirty="0" smtClean="0"/>
              <a:t>» (Рукавичка)</a:t>
            </a:r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53229" y="-33010"/>
            <a:ext cx="48375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Атрибуты для народных игр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C:\Users\ДетскийСад\Desktop\сборник Проектная деятельность в группах компенсирующей направленности для детей с речевыми нарушениями\IMG_20181203_174742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72"/>
          <a:stretch>
            <a:fillRect/>
          </a:stretch>
        </p:blipFill>
        <p:spPr bwMode="auto">
          <a:xfrm>
            <a:off x="323528" y="764704"/>
            <a:ext cx="2702793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ДетскийСад\Desktop\сборник Проектная деятельность в группах компенсирующей направленности для детей с речевыми нарушениями\IMG_20181203_174839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r="24529"/>
          <a:stretch>
            <a:fillRect/>
          </a:stretch>
        </p:blipFill>
        <p:spPr bwMode="auto">
          <a:xfrm>
            <a:off x="5940152" y="404664"/>
            <a:ext cx="2591544" cy="255343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3059832" y="548680"/>
            <a:ext cx="2808312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/>
              <a:t>Шапка-невидимка «</a:t>
            </a:r>
            <a:r>
              <a:rPr lang="ru-RU" dirty="0" err="1" smtClean="0"/>
              <a:t>Нюуса</a:t>
            </a:r>
            <a:r>
              <a:rPr lang="ru-RU" dirty="0" smtClean="0"/>
              <a:t> </a:t>
            </a:r>
            <a:r>
              <a:rPr lang="ru-RU" dirty="0" err="1" smtClean="0"/>
              <a:t>малгай</a:t>
            </a:r>
            <a:r>
              <a:rPr lang="ru-RU" dirty="0" smtClean="0"/>
              <a:t>» (</a:t>
            </a:r>
            <a:r>
              <a:rPr lang="ru-RU" dirty="0" err="1" smtClean="0"/>
              <a:t>Харагдаагуй</a:t>
            </a:r>
            <a:r>
              <a:rPr lang="ru-RU" dirty="0" smtClean="0"/>
              <a:t> </a:t>
            </a:r>
            <a:r>
              <a:rPr lang="ru-RU" dirty="0" err="1" smtClean="0"/>
              <a:t>малгай</a:t>
            </a:r>
            <a:r>
              <a:rPr lang="ru-RU" dirty="0" smtClean="0"/>
              <a:t>)</a:t>
            </a:r>
          </a:p>
          <a:p>
            <a:r>
              <a:rPr lang="ru-RU" sz="1400" i="1" dirty="0" smtClean="0"/>
              <a:t>1.Игра «</a:t>
            </a:r>
            <a:r>
              <a:rPr lang="ru-RU" sz="1400" i="1" dirty="0" err="1" smtClean="0"/>
              <a:t>Малгай</a:t>
            </a:r>
            <a:r>
              <a:rPr lang="ru-RU" sz="1400" i="1" dirty="0" smtClean="0"/>
              <a:t> </a:t>
            </a:r>
            <a:r>
              <a:rPr lang="ru-RU" sz="1400" i="1" dirty="0" err="1" smtClean="0"/>
              <a:t>нюуха</a:t>
            </a:r>
            <a:r>
              <a:rPr lang="ru-RU" sz="1400" i="1" dirty="0" smtClean="0"/>
              <a:t>»(Шапка). </a:t>
            </a:r>
          </a:p>
          <a:p>
            <a:r>
              <a:rPr lang="ru-RU" sz="1400" i="1" smtClean="0"/>
              <a:t>2.Но</a:t>
            </a:r>
            <a:endParaRPr lang="ru-RU" sz="1400" i="1" dirty="0" smtClean="0"/>
          </a:p>
          <a:p>
            <a:r>
              <a:rPr lang="ru-RU" sz="1400" i="1" dirty="0" smtClean="0"/>
              <a:t>используется не только в играх и танцах, но и для того, чтобы в необычной игровой форме утихомирить и заинтересовать ребёнка - непоседу.</a:t>
            </a:r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3" name="Рисунок 2" descr="H:\Рисунок3.jpg"/>
          <p:cNvPicPr/>
          <p:nvPr/>
        </p:nvPicPr>
        <p:blipFill>
          <a:blip r:embed="rId2" cstate="print"/>
          <a:srcRect b="18466"/>
          <a:stretch>
            <a:fillRect/>
          </a:stretch>
        </p:blipFill>
        <p:spPr bwMode="auto">
          <a:xfrm>
            <a:off x="251520" y="3789040"/>
            <a:ext cx="5004048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483768" y="332656"/>
            <a:ext cx="3829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Игра </a:t>
            </a:r>
            <a:r>
              <a:rPr lang="ru-RU" sz="2400" b="1" i="1" dirty="0" smtClean="0">
                <a:solidFill>
                  <a:srgbClr val="FF0000"/>
                </a:solidFill>
              </a:rPr>
              <a:t>«Шагай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наадан</a:t>
            </a:r>
            <a:r>
              <a:rPr lang="ru-RU" sz="2400" b="1" dirty="0" smtClean="0">
                <a:solidFill>
                  <a:srgbClr val="FF0000"/>
                </a:solidFill>
              </a:rPr>
              <a:t>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Picture 3" descr="G:\Сагаалган февраль 2016г\100_92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764704"/>
            <a:ext cx="4622155" cy="2925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2050" name="Picture 2" descr="C:\Users\admin\Documents\01.работа\конкурсы\2020\2020нояб-Festival пед новинок Волш юрта\сборни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304" y="1916832"/>
            <a:ext cx="3240360" cy="4320480"/>
          </a:xfrm>
          <a:prstGeom prst="rect">
            <a:avLst/>
          </a:prstGeom>
          <a:noFill/>
        </p:spPr>
      </p:pic>
      <p:pic>
        <p:nvPicPr>
          <p:cNvPr id="2051" name="Picture 3" descr="C:\Users\admin\Documents\01.работа\конкурсы\2020\2020нояб-Festival пед новинок Волш юрта\сборни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916832"/>
            <a:ext cx="3240360" cy="43204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11760" y="692696"/>
            <a:ext cx="4833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Социальный проект «Академия здоровья»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28</a:t>
            </a:fld>
            <a:endParaRPr lang="ru-RU"/>
          </a:p>
        </p:txBody>
      </p:sp>
      <p:pic>
        <p:nvPicPr>
          <p:cNvPr id="4" name="Рисунок 3" descr="C:\Users\admin\Documents\01док.Светы\работа\икт\2018\19-23.06.18 Чита\04.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rcRect b="6558"/>
          <a:stretch>
            <a:fillRect/>
          </a:stretch>
        </p:blipFill>
        <p:spPr bwMode="auto">
          <a:xfrm>
            <a:off x="1187624" y="2118494"/>
            <a:ext cx="6762882" cy="4739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ocuments\01.работа\конкурсы\2020\2020нояб-Festival пед новинок Волш юрта\сборни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0"/>
            <a:ext cx="1350000" cy="1800000"/>
          </a:xfrm>
          <a:prstGeom prst="rect">
            <a:avLst/>
          </a:prstGeom>
          <a:noFill/>
        </p:spPr>
      </p:pic>
      <p:pic>
        <p:nvPicPr>
          <p:cNvPr id="1027" name="Picture 3" descr="C:\Users\admin\Documents\01.работа\конкурсы\2020\2020нояб-Festival пед новинок Волш юрта\сборник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0"/>
            <a:ext cx="1350000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78079" y="3244334"/>
            <a:ext cx="3587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5" y="1052736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Цель создания пособия «Волшебная юрта»: </a:t>
            </a:r>
          </a:p>
          <a:p>
            <a:r>
              <a:rPr lang="ru-RU" dirty="0" smtClean="0"/>
              <a:t>развитие психоэмоционального здоровья детей дошкольного возраста (в том числе детей с ОВЗ) через приобщение детей к культуре родного края.</a:t>
            </a:r>
          </a:p>
          <a:p>
            <a:endParaRPr lang="ru-RU" dirty="0"/>
          </a:p>
        </p:txBody>
      </p:sp>
      <p:pic>
        <p:nvPicPr>
          <p:cNvPr id="4" name="Рисунок 3" descr="C:\Users\ДетскийСад\Desktop\сборник Проектная деятельность в группах компенсирующей направленности для детей с речевыми нарушениями\волшебная юрта\01-собранн.юрта (1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97324" y="2357436"/>
            <a:ext cx="3949353" cy="43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3" y="620688"/>
            <a:ext cx="76328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Назначение «Волшебной юрты»: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Домик для кукол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в юрте «живут» куклы Брусничка, Кедровичок, Снежок, Березовый листок, Капелька,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Слушарик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платковые куклы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Баярма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Сэсэгма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 Мини-ширма для игры в театр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крышка и дно у юрты съёмные,  обхват юрты составляет 140 см, что позволяет развернуть полотно в объемную ширму для игры нескольких актеров.</a:t>
            </a:r>
          </a:p>
          <a:p>
            <a:pPr lvl="0"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3. Игра «Поле музыкальных чудес».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Для игры имеются стрелка и наборы тематических «полей», среди которых «Бурятские музыкальные инструменты»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чанза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морин-хур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ятаг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иочин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лимба)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Жанры бурятской музыки» (танец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Ёхор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гимн Бурятии,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Үлгын дуун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«колыбельная песня», танец - приветствие «Амар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мэндэ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Буддийские мантры)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«Лады»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мажор, минор, пентатоника), образы 12 животных лунного календаря, «Эмоции» (радость, гнев, брезгливость, печаль, страх), «Полезные и вредные продукты», «Зимние и летние виды спорта».</a:t>
            </a:r>
          </a:p>
          <a:p>
            <a:pPr lvl="0" algn="just"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4. Волшебная юрта – хранилище атрибутов для народных игр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1268760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Музыкальное дидактическое пособие изготовлено в виде юрты, которая трансформируется в ширму для игры в театр. Пособие изготовлено из парчи, </a:t>
            </a:r>
            <a:r>
              <a:rPr lang="ru-RU" i="1" dirty="0" err="1" smtClean="0"/>
              <a:t>синтепона</a:t>
            </a:r>
            <a:r>
              <a:rPr lang="ru-RU" i="1" dirty="0" smtClean="0"/>
              <a:t> и картона.</a:t>
            </a:r>
            <a:endParaRPr lang="ru-RU" dirty="0" smtClean="0"/>
          </a:p>
          <a:p>
            <a:r>
              <a:rPr lang="ru-RU" i="1" dirty="0" smtClean="0"/>
              <a:t>Диаметр дна - 56 см</a:t>
            </a:r>
            <a:endParaRPr lang="ru-RU" dirty="0" smtClean="0"/>
          </a:p>
          <a:p>
            <a:r>
              <a:rPr lang="ru-RU" i="1" dirty="0" smtClean="0"/>
              <a:t>Высота  - 40 см</a:t>
            </a:r>
            <a:endParaRPr lang="ru-RU" dirty="0" smtClean="0"/>
          </a:p>
          <a:p>
            <a:r>
              <a:rPr lang="ru-RU" i="1" dirty="0" smtClean="0"/>
              <a:t>Обхват 140см</a:t>
            </a:r>
            <a:endParaRPr lang="ru-RU" dirty="0" smtClean="0"/>
          </a:p>
          <a:p>
            <a:r>
              <a:rPr lang="ru-RU" i="1" dirty="0" smtClean="0"/>
              <a:t>В центральное отверстие крышки юрты вставлена  звуковая мини-колонка, из которой звучат мелодии родного края</a:t>
            </a:r>
            <a:endParaRPr lang="ru-RU" dirty="0" smtClean="0"/>
          </a:p>
          <a:p>
            <a:r>
              <a:rPr lang="ru-RU" i="1" dirty="0" smtClean="0"/>
              <a:t>Крышка – 56см, высота – 10см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Users\ДетскийСад\AppData\Local\Microsoft\Windows\Temporary Internet Files\Content.Word\SAM_1697.jpg"/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14000"/>
            <a:ext cx="2252836" cy="28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3" name="Рисунок 2" descr="C:\Users\ДетскийСад\Desktop\сборник Проектная деятельность в группах компенсирующей направленности для детей с речевыми нарушениями\волшебная юрта\IMG_20181203_165303.jpg"/>
          <p:cNvPicPr>
            <a:picLocks noChangeAspect="1"/>
          </p:cNvPicPr>
          <p:nvPr/>
        </p:nvPicPr>
        <p:blipFill>
          <a:blip r:embed="rId2" cstate="print">
            <a:lum contrast="20000"/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t="18848"/>
          <a:stretch>
            <a:fillRect/>
          </a:stretch>
        </p:blipFill>
        <p:spPr bwMode="auto">
          <a:xfrm>
            <a:off x="1547664" y="3068960"/>
            <a:ext cx="5909324" cy="356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15616" y="2060848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Внутри юрты висят картины времен года и живут куклы Брусничка, Кедровичок, Снежок, Березовый листок, Капелька, </a:t>
            </a:r>
            <a:r>
              <a:rPr lang="ru-RU" i="1" dirty="0" err="1" smtClean="0"/>
              <a:t>Слушарик</a:t>
            </a:r>
            <a:r>
              <a:rPr lang="ru-RU" i="1" dirty="0" smtClean="0"/>
              <a:t>.</a:t>
            </a:r>
            <a:endParaRPr lang="ru-RU" dirty="0"/>
          </a:p>
        </p:txBody>
      </p:sp>
      <p:pic>
        <p:nvPicPr>
          <p:cNvPr id="5121" name="Picture 1" descr="C:\Users\admin\Documents\01.работа\конкурсы\2017-Лучший музыкальный руководитель 2017\2тур-лекция\юрта\01.времена года\весна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0"/>
            <a:ext cx="2165619" cy="1644774"/>
          </a:xfrm>
          <a:prstGeom prst="rect">
            <a:avLst/>
          </a:prstGeom>
          <a:noFill/>
        </p:spPr>
      </p:pic>
      <p:pic>
        <p:nvPicPr>
          <p:cNvPr id="5122" name="Picture 2" descr="C:\Users\admin\Documents\01.работа\конкурсы\2017-Лучший музыкальный руководитель 2017\2тур-лекция\юрта\01.времена года\зима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68550" cy="1676400"/>
          </a:xfrm>
          <a:prstGeom prst="rect">
            <a:avLst/>
          </a:prstGeom>
          <a:noFill/>
        </p:spPr>
      </p:pic>
      <p:pic>
        <p:nvPicPr>
          <p:cNvPr id="5123" name="Picture 3" descr="C:\Users\admin\Documents\01.работа\конкурсы\2017-Лучший музыкальный руководитель 2017\2тур-лекция\юрта\01.времена года\лето5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0"/>
            <a:ext cx="2232248" cy="1693718"/>
          </a:xfrm>
          <a:prstGeom prst="rect">
            <a:avLst/>
          </a:prstGeom>
          <a:noFill/>
        </p:spPr>
      </p:pic>
      <p:pic>
        <p:nvPicPr>
          <p:cNvPr id="5124" name="Picture 4" descr="C:\Users\admin\Documents\01.работа\конкурсы\2017-Лучший музыкальный руководитель 2017\2тур-лекция\юрта\01.времена года\осень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0"/>
            <a:ext cx="2051720" cy="1645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3" name="Рисунок 2" descr="C:\Users\ДетскийСад\Desktop\сборник Проектная деятельность в группах компенсирующей направленности для детей с речевыми нарушениями\волшебная юрта\IMG_20181203_162956.jpg"/>
          <p:cNvPicPr/>
          <p:nvPr/>
        </p:nvPicPr>
        <p:blipFill>
          <a:blip r:embed="rId2" cstate="print">
            <a:lum bright="20000" contrast="40000"/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3384376" cy="33123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4" name="Рисунок 3" descr="C:\Users\admin\Documents\01док.Светы\светы фото\2019\08.август 19\26-29 проект День Байкала\от ТА\IMG_20190829_104756б.jpg"/>
          <p:cNvPicPr>
            <a:picLocks noChangeAspect="1"/>
          </p:cNvPicPr>
          <p:nvPr/>
        </p:nvPicPr>
        <p:blipFill>
          <a:blip r:embed="rId3" cstate="print"/>
          <a:srcRect t="13714"/>
          <a:stretch>
            <a:fillRect/>
          </a:stretch>
        </p:blipFill>
        <p:spPr bwMode="auto">
          <a:xfrm>
            <a:off x="4499992" y="692696"/>
            <a:ext cx="3951067" cy="28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99592" y="5229200"/>
            <a:ext cx="712879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-  весёлый старичок                     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Старичок – Кедровичок,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Приглашаю поиграть,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Будем петь и танцевать!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4149080"/>
            <a:ext cx="79928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/>
              <a:t>Кукла для приветствия детей в осенний сезон. Олицетворяет собой осенний урожай, щедрую природу Забайкалья, свежий таежный воздух. Внутри Кедровичка коробочка с орешками, которые звучат как  маракас.</a:t>
            </a:r>
            <a:endParaRPr lang="ru-RU" sz="1400" dirty="0" smtClean="0"/>
          </a:p>
          <a:p>
            <a:r>
              <a:rPr lang="ru-RU" sz="1400" i="1" dirty="0" smtClean="0"/>
              <a:t>Встречает детей песенкой:</a:t>
            </a:r>
            <a:endParaRPr lang="ru-RU" sz="1400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073834" y="188640"/>
            <a:ext cx="2996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n-MN" b="1" dirty="0" smtClean="0"/>
              <a:t>Хуша</a:t>
            </a:r>
            <a:r>
              <a:rPr lang="en-US" b="1" dirty="0" smtClean="0"/>
              <a:t>h</a:t>
            </a:r>
            <a:r>
              <a:rPr lang="ru-RU" b="1" dirty="0" smtClean="0"/>
              <a:t>ан – </a:t>
            </a:r>
            <a:r>
              <a:rPr lang="ru-RU" b="1" dirty="0" err="1" smtClean="0"/>
              <a:t>кедровичок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4900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Дыхательная гимнастика </a:t>
            </a: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Кедровичка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C:\Users\admin\Documents\01док.Светы\светы фото\2019\08.август 19\26-29 проект День Байкала\от ТА\IMG_20190829_105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0" y="3572665"/>
            <a:ext cx="4381500" cy="3285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Группа 3"/>
          <p:cNvGrpSpPr/>
          <p:nvPr/>
        </p:nvGrpSpPr>
        <p:grpSpPr>
          <a:xfrm>
            <a:off x="0" y="836712"/>
            <a:ext cx="4716016" cy="3240360"/>
            <a:chOff x="0" y="-64464"/>
            <a:chExt cx="9144000" cy="6922464"/>
          </a:xfrm>
        </p:grpSpPr>
        <p:pic>
          <p:nvPicPr>
            <p:cNvPr id="5" name="Picture 2" descr="http://img1.liveinternet.ru/images/foto/c/1/767/5636767/f_21665417.jpg"/>
            <p:cNvPicPr>
              <a:picLocks noChangeAspect="1" noChangeArrowheads="1"/>
            </p:cNvPicPr>
            <p:nvPr/>
          </p:nvPicPr>
          <p:blipFill>
            <a:blip r:embed="rId3" cstate="print"/>
            <a:srcRect r="1575"/>
            <a:stretch>
              <a:fillRect/>
            </a:stretch>
          </p:blipFill>
          <p:spPr bwMode="auto">
            <a:xfrm>
              <a:off x="0" y="-64464"/>
              <a:ext cx="4499992" cy="3461232"/>
            </a:xfrm>
            <a:prstGeom prst="rect">
              <a:avLst/>
            </a:prstGeom>
            <a:noFill/>
          </p:spPr>
        </p:pic>
        <p:pic>
          <p:nvPicPr>
            <p:cNvPr id="6" name="Picture 4" descr="https://yapishu.net/images/illu/1/180021476468109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65354" y="-28601"/>
              <a:ext cx="4578646" cy="3429998"/>
            </a:xfrm>
            <a:prstGeom prst="rect">
              <a:avLst/>
            </a:prstGeom>
            <a:noFill/>
          </p:spPr>
        </p:pic>
        <p:pic>
          <p:nvPicPr>
            <p:cNvPr id="7" name="Picture 6" descr="http://www.photoforum.ru/f/photo/000/617/617341_78.jpg"/>
            <p:cNvPicPr>
              <a:picLocks noChangeAspect="1" noChangeArrowheads="1"/>
            </p:cNvPicPr>
            <p:nvPr/>
          </p:nvPicPr>
          <p:blipFill>
            <a:blip r:embed="rId5" cstate="print"/>
            <a:srcRect l="12917"/>
            <a:stretch>
              <a:fillRect/>
            </a:stretch>
          </p:blipFill>
          <p:spPr bwMode="auto">
            <a:xfrm>
              <a:off x="0" y="3429000"/>
              <a:ext cx="4494840" cy="3429000"/>
            </a:xfrm>
            <a:prstGeom prst="rect">
              <a:avLst/>
            </a:prstGeom>
            <a:noFill/>
          </p:spPr>
        </p:pic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 l="10516"/>
            <a:stretch>
              <a:fillRect/>
            </a:stretch>
          </p:blipFill>
          <p:spPr bwMode="auto">
            <a:xfrm>
              <a:off x="4521890" y="3429000"/>
              <a:ext cx="4622110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TextBox 8"/>
          <p:cNvSpPr txBox="1"/>
          <p:nvPr/>
        </p:nvSpPr>
        <p:spPr>
          <a:xfrm>
            <a:off x="251520" y="4549676"/>
            <a:ext cx="4464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5</a:t>
            </a:r>
            <a:r>
              <a:rPr lang="ru-RU" dirty="0"/>
              <a:t>. «Солнце утром рано встало, всех детишек приласкало».</a:t>
            </a:r>
          </a:p>
          <a:p>
            <a:r>
              <a:rPr lang="ru-RU" dirty="0"/>
              <a:t> «Солнышко уж высоко. </a:t>
            </a:r>
            <a:endParaRPr lang="ru-RU" dirty="0" smtClean="0"/>
          </a:p>
          <a:p>
            <a:r>
              <a:rPr lang="ru-RU" dirty="0" smtClean="0"/>
              <a:t>Вы </a:t>
            </a:r>
            <a:r>
              <a:rPr lang="ru-RU" dirty="0"/>
              <a:t>потянитесь навстречу тёплым лучам. Поймайте солнечные лучики, один положите себе в сердце, остальные тем, кого вы любите, пожелайте им добра».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364088" y="836712"/>
            <a:ext cx="34563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</a:t>
            </a:r>
            <a:r>
              <a:rPr lang="ru-RU" dirty="0" smtClean="0"/>
              <a:t>. «</a:t>
            </a:r>
            <a:r>
              <a:rPr lang="ru-RU" i="1" dirty="0" smtClean="0"/>
              <a:t>Вот</a:t>
            </a:r>
            <a:r>
              <a:rPr lang="ru-RU" dirty="0" smtClean="0"/>
              <a:t> багульник стоит и ветвями шевелит».</a:t>
            </a:r>
          </a:p>
          <a:p>
            <a:r>
              <a:rPr lang="ru-RU" b="1" dirty="0" smtClean="0"/>
              <a:t> 2</a:t>
            </a:r>
            <a:r>
              <a:rPr lang="ru-RU" dirty="0" smtClean="0"/>
              <a:t>. «Вот нагнулась ёлочка, зелёные иголочки».</a:t>
            </a:r>
          </a:p>
          <a:p>
            <a:r>
              <a:rPr lang="ru-RU" dirty="0" smtClean="0"/>
              <a:t> </a:t>
            </a:r>
            <a:r>
              <a:rPr lang="ru-RU" b="1" dirty="0" smtClean="0"/>
              <a:t>3</a:t>
            </a:r>
            <a:r>
              <a:rPr lang="ru-RU" dirty="0" smtClean="0"/>
              <a:t>. «Шумит могучий кедр, вытянулся на целый километр».</a:t>
            </a:r>
          </a:p>
          <a:p>
            <a:r>
              <a:rPr lang="ru-RU" b="1" dirty="0" smtClean="0"/>
              <a:t> 4</a:t>
            </a:r>
            <a:r>
              <a:rPr lang="ru-RU" dirty="0" smtClean="0"/>
              <a:t>. «Кедровые детки с ветки упали, скорлупки потеряли».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4765E-050E-4071-B24F-E6B5BF370C3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476672"/>
            <a:ext cx="8352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Алир</a:t>
            </a:r>
            <a:r>
              <a:rPr lang="en-US" sz="2400" b="1" dirty="0" smtClean="0"/>
              <a:t>h</a:t>
            </a:r>
            <a:r>
              <a:rPr lang="ru-RU" sz="2400" b="1" dirty="0" err="1" smtClean="0"/>
              <a:t>ахан</a:t>
            </a:r>
            <a:r>
              <a:rPr lang="ru-RU" sz="2400" b="1" dirty="0" smtClean="0"/>
              <a:t> – Брусничка</a:t>
            </a:r>
            <a:r>
              <a:rPr lang="ru-RU" b="1" dirty="0" smtClean="0"/>
              <a:t>.</a:t>
            </a:r>
          </a:p>
          <a:p>
            <a:pPr algn="ctr"/>
            <a:endParaRPr lang="ru-RU" dirty="0" smtClean="0"/>
          </a:p>
          <a:p>
            <a:r>
              <a:rPr lang="ru-RU" i="1" dirty="0" smtClean="0"/>
              <a:t>Кукла для приветствия детей в летний сезон.</a:t>
            </a:r>
            <a:r>
              <a:rPr lang="ru-RU" dirty="0" smtClean="0"/>
              <a:t> </a:t>
            </a:r>
            <a:r>
              <a:rPr lang="ru-RU" i="1" dirty="0" smtClean="0"/>
              <a:t>Является символом богатого растительного мира Бурятии. Используется при проведении сюжетно-ролевой игры «Кафе «</a:t>
            </a:r>
            <a:r>
              <a:rPr lang="ru-RU" i="1" dirty="0" err="1" smtClean="0"/>
              <a:t>Витаминка</a:t>
            </a:r>
            <a:r>
              <a:rPr lang="ru-RU" i="1" dirty="0" smtClean="0"/>
              <a:t>», игры «</a:t>
            </a:r>
            <a:r>
              <a:rPr lang="ru-RU" i="1" dirty="0" err="1" smtClean="0"/>
              <a:t>Полезная-неполезная</a:t>
            </a:r>
            <a:r>
              <a:rPr lang="ru-RU" i="1" dirty="0" smtClean="0"/>
              <a:t> пища». Внутри Бруснички находится резиновый шарик – пищалка.</a:t>
            </a:r>
          </a:p>
          <a:p>
            <a:endParaRPr lang="ru-RU" i="1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3356992"/>
            <a:ext cx="386355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Топ-топ-топ – по тайге идём.</a:t>
            </a:r>
          </a:p>
          <a:p>
            <a:r>
              <a:rPr lang="ru-RU" dirty="0" smtClean="0"/>
              <a:t>И меня, Брусничку, найдём.</a:t>
            </a:r>
          </a:p>
          <a:p>
            <a:r>
              <a:rPr lang="ru-RU" dirty="0" smtClean="0"/>
              <a:t>У меня ещё   есть верные друзья:</a:t>
            </a:r>
          </a:p>
          <a:p>
            <a:r>
              <a:rPr lang="ru-RU" dirty="0" smtClean="0"/>
              <a:t>Солнце, воздух и вода.</a:t>
            </a:r>
          </a:p>
          <a:p>
            <a:endParaRPr lang="ru-RU" dirty="0"/>
          </a:p>
        </p:txBody>
      </p:sp>
      <p:pic>
        <p:nvPicPr>
          <p:cNvPr id="5" name="Рисунок 4" descr="C:\Users\ДетскийСад\Desktop\сборник Проектная деятельность в группах компенсирующей направленности для детей с речевыми нарушениями\волшебная юрта\IMG_20181203_163037.jpg"/>
          <p:cNvPicPr>
            <a:picLocks noChangeAspect="1"/>
          </p:cNvPicPr>
          <p:nvPr/>
        </p:nvPicPr>
        <p:blipFill>
          <a:blip r:embed="rId2" cstate="print">
            <a:lum bright="20000" contrast="40000"/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36912"/>
            <a:ext cx="2947203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2648</TotalTime>
  <Words>997</Words>
  <Application>Microsoft Office PowerPoint</Application>
  <PresentationFormat>Экран (4:3)</PresentationFormat>
  <Paragraphs>156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Дыхательная гимнастика от Кедровичка</vt:lpstr>
      <vt:lpstr>Слайд 9</vt:lpstr>
      <vt:lpstr>Слайд 10</vt:lpstr>
      <vt:lpstr>Слайд 11</vt:lpstr>
      <vt:lpstr>Слайд 12</vt:lpstr>
      <vt:lpstr>Слайд 13</vt:lpstr>
      <vt:lpstr>Слайд 14</vt:lpstr>
      <vt:lpstr>Экологический оркестр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96</cp:revision>
  <dcterms:created xsi:type="dcterms:W3CDTF">2016-10-17T14:50:01Z</dcterms:created>
  <dcterms:modified xsi:type="dcterms:W3CDTF">2020-11-20T08:33:32Z</dcterms:modified>
</cp:coreProperties>
</file>