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76" r:id="rId2"/>
    <p:sldId id="298" r:id="rId3"/>
    <p:sldId id="273" r:id="rId4"/>
    <p:sldId id="283" r:id="rId5"/>
    <p:sldId id="258" r:id="rId6"/>
    <p:sldId id="287" r:id="rId7"/>
    <p:sldId id="297" r:id="rId8"/>
    <p:sldId id="301" r:id="rId9"/>
    <p:sldId id="302" r:id="rId10"/>
    <p:sldId id="288" r:id="rId11"/>
    <p:sldId id="289" r:id="rId12"/>
    <p:sldId id="290" r:id="rId13"/>
    <p:sldId id="286" r:id="rId14"/>
    <p:sldId id="291" r:id="rId15"/>
    <p:sldId id="293" r:id="rId16"/>
    <p:sldId id="274" r:id="rId17"/>
    <p:sldId id="292" r:id="rId18"/>
    <p:sldId id="294" r:id="rId19"/>
    <p:sldId id="295" r:id="rId20"/>
    <p:sldId id="300" r:id="rId21"/>
    <p:sldId id="299" r:id="rId22"/>
    <p:sldId id="296" r:id="rId23"/>
    <p:sldId id="26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3C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20" autoAdjust="0"/>
  </p:normalViewPr>
  <p:slideViewPr>
    <p:cSldViewPr>
      <p:cViewPr varScale="1">
        <p:scale>
          <a:sx n="115" d="100"/>
          <a:sy n="115" d="100"/>
        </p:scale>
        <p:origin x="-133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A7833-18B1-4391-8D38-0F4358CE019F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878EA-8B00-4703-A545-9DDE2C132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589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DAFC468-0B19-47AF-BF89-4F5A3F6ED107}" type="slidenum">
              <a:rPr lang="ru-RU" altLang="ru-RU">
                <a:solidFill>
                  <a:srgbClr val="000000"/>
                </a:solidFill>
              </a:rPr>
              <a:pPr/>
              <a:t>1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DAFC468-0B19-47AF-BF89-4F5A3F6ED107}" type="slidenum">
              <a:rPr lang="ru-RU" altLang="ru-RU">
                <a:solidFill>
                  <a:srgbClr val="000000"/>
                </a:solidFill>
              </a:rPr>
              <a:pPr/>
              <a:t>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DAFC468-0B19-47AF-BF89-4F5A3F6ED107}" type="slidenum">
              <a:rPr lang="ru-RU" altLang="ru-RU">
                <a:solidFill>
                  <a:srgbClr val="000000"/>
                </a:solidFill>
              </a:rPr>
              <a:pPr/>
              <a:t>5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DAFC468-0B19-47AF-BF89-4F5A3F6ED107}" type="slidenum">
              <a:rPr lang="ru-RU" altLang="ru-RU">
                <a:solidFill>
                  <a:srgbClr val="000000"/>
                </a:solidFill>
              </a:rPr>
              <a:pPr/>
              <a:t>20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DAFC468-0B19-47AF-BF89-4F5A3F6ED107}" type="slidenum">
              <a:rPr lang="ru-RU" altLang="ru-RU">
                <a:solidFill>
                  <a:srgbClr val="000000"/>
                </a:solidFill>
              </a:rPr>
              <a:pPr/>
              <a:t>21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DAFC468-0B19-47AF-BF89-4F5A3F6ED107}" type="slidenum">
              <a:rPr lang="ru-RU" altLang="ru-RU">
                <a:solidFill>
                  <a:srgbClr val="000000"/>
                </a:solidFill>
              </a:rPr>
              <a:pPr/>
              <a:t>23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AE25A-564E-45FA-BB79-D9F8F8604EE6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8073A-FC77-44F8-ACF6-CBCB9642B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9285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9D68B-F45C-4DC5-99EA-4930E359A536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BB93B-948C-4AB9-B78B-8D9BCA82F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6111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C25E6-73A6-423B-AB24-74C01261199C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8BBBF-27F8-402B-A74C-1A0BA9493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4118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42F1D-6A4C-46D6-B34B-0859DCD2C773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E21F6-DF69-40D8-A255-FD4D0150F6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3985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9BD44-86A0-45D2-A6E3-0DCCB5C5FD93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C1F3B-74F1-4E51-A5B6-492EA971A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4062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B5E7F-1AF2-4813-9BD6-60F77CFE4A6E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D5AA5-6AC9-471F-B3A5-1E7A47DBE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6060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8747E-1C9B-4AC2-83DD-0FBD2128933C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819C9-3F5A-4D55-8AD6-D6673E04A9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5160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B09FE-6694-4E20-8524-2F26A6CCFB25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78482-FA3F-43B9-9628-2BF61C05E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0422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F2E9D-4C4F-41B3-82C2-25D2E7087DF5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F7C40-A41D-4861-B1F3-9D3E1A9C35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1900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2D088-D68F-4EF6-BC73-399E7F965C77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F70A6-AB81-4934-8AF6-1263B99CC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263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9140F-973B-49EA-9D5B-3B08F92709BB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9C337-AAAA-4E42-914D-84546575F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1025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22AE34-2EB8-4D9A-9456-E8BF16E7A369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FE6C36-F44A-44EF-99DC-F66D375BB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098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й\Desktop\рамки\r10010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8" y="2658224"/>
            <a:ext cx="9144000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0"/>
            <a:ext cx="77048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Использование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технологии дидактического </a:t>
            </a:r>
            <a:r>
              <a:rPr lang="ru-RU" sz="36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синквейна</a:t>
            </a:r>
            <a:endParaRPr lang="ru-RU" sz="36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anose="03010101010201010101" pitchFamily="66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в работе </a:t>
            </a:r>
            <a:endParaRPr lang="ru-RU" sz="3600" b="1" i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anose="03010101010201010101" pitchFamily="66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с </a:t>
            </a:r>
            <a:r>
              <a:rPr lang="ru-RU" sz="36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детьми старшего дошкольного возраста </a:t>
            </a:r>
            <a:endParaRPr lang="ru-RU" sz="3600" b="1" i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anose="03010101010201010101" pitchFamily="66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с </a:t>
            </a:r>
            <a:r>
              <a:rPr lang="ru-RU" sz="36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ОНР</a:t>
            </a: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 bwMode="auto">
          <a:xfrm rot="347455">
            <a:off x="2006458" y="3136410"/>
            <a:ext cx="2616183" cy="2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D0101"/>
              </a:buClr>
              <a:buSzTx/>
              <a:buFont typeface="Arial" charset="0"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</a:rPr>
              <a:t>МАДОУ «ЦРР – Д/с №91 «Строитель»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D0101"/>
              </a:buClr>
              <a:buSzTx/>
              <a:buFont typeface="Arial" charset="0"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</a:rPr>
              <a:t>г. Улан-Удэ»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 rot="685271">
            <a:off x="5147292" y="3462318"/>
            <a:ext cx="2763400" cy="24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D0101"/>
              </a:buClr>
              <a:buSzTx/>
              <a:buFont typeface="Arial" charset="0"/>
              <a:buNone/>
              <a:tabLst/>
              <a:defRPr/>
            </a:pPr>
            <a:endParaRPr kumimoji="0" lang="ru-RU" alt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Monotype Corsiva" panose="03010101010201010101" pitchFamily="6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D0101"/>
              </a:buClr>
              <a:buSzTx/>
              <a:buFont typeface="Arial" charset="0"/>
              <a:buNone/>
              <a:tabLst/>
              <a:defRPr/>
            </a:pPr>
            <a:r>
              <a:rPr lang="ru-RU" altLang="ru-RU" b="1" dirty="0">
                <a:solidFill>
                  <a:schemeClr val="bg2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altLang="ru-RU" b="1" dirty="0" smtClean="0">
                <a:solidFill>
                  <a:schemeClr val="bg2">
                    <a:lumMod val="75000"/>
                  </a:schemeClr>
                </a:solidFill>
                <a:latin typeface="Monotype Corsiva" panose="03010101010201010101" pitchFamily="66" charset="0"/>
              </a:rPr>
              <a:t>   </a:t>
            </a: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</a:rPr>
              <a:t>Никитина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D0101"/>
              </a:buClr>
              <a:buSzTx/>
              <a:buFont typeface="Arial" charset="0"/>
              <a:buNone/>
              <a:tabLst/>
              <a:defRPr/>
            </a:pPr>
            <a:r>
              <a:rPr lang="ru-RU" altLang="ru-RU" b="1" dirty="0" smtClean="0">
                <a:solidFill>
                  <a:schemeClr val="bg2">
                    <a:lumMod val="75000"/>
                  </a:schemeClr>
                </a:solidFill>
                <a:latin typeface="Monotype Corsiva" panose="03010101010201010101" pitchFamily="66" charset="0"/>
              </a:rPr>
              <a:t>    Эльвира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D0101"/>
              </a:buClr>
              <a:buSzTx/>
              <a:buFont typeface="Arial" charset="0"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</a:rPr>
              <a:t>   Васильевна</a:t>
            </a:r>
          </a:p>
        </p:txBody>
      </p:sp>
    </p:spTree>
    <p:extLst>
      <p:ext uri="{BB962C8B-B14F-4D97-AF65-F5344CB8AC3E}">
        <p14:creationId xmlns:p14="http://schemas.microsoft.com/office/powerpoint/2010/main" val="2446793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p"/>
      <p:bldP spid="8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2915" y="0"/>
            <a:ext cx="537673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Этапы работы</a:t>
            </a:r>
            <a:endParaRPr lang="ru-RU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4837" y="548680"/>
            <a:ext cx="79928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ПОДГОТОВИТЕЛЬНЫЙ ЭТАП</a:t>
            </a:r>
          </a:p>
          <a:p>
            <a:pPr algn="just"/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Работа </a:t>
            </a: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 предложением: </a:t>
            </a:r>
          </a:p>
          <a:p>
            <a:pPr algn="just"/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составление </a:t>
            </a: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простого предложения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картинке, знакомство со схемой предложения; 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распространение предложения  путем </a:t>
            </a: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введения  определения  и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дополнения;   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введение  </a:t>
            </a: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предложение 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предлогов;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составление </a:t>
            </a: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распространенных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предложений; 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сокращение </a:t>
            </a: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распространенного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предложения </a:t>
            </a: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двусоставного.</a:t>
            </a:r>
          </a:p>
          <a:p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248190"/>
            <a:ext cx="2536611" cy="335466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77760"/>
            <a:ext cx="3425095" cy="342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603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2915" y="0"/>
            <a:ext cx="537673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Этапы работы</a:t>
            </a:r>
            <a:endParaRPr lang="ru-RU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4837" y="548680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ПОДГОТОВИТЕЛЬНЫЙ ЭТАП</a:t>
            </a:r>
          </a:p>
          <a:p>
            <a:pPr algn="just"/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Параллельно ведется работа над развитием высших психических функций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924943"/>
            <a:ext cx="1720032" cy="22103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3392145" cy="2092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704" y="1550959"/>
            <a:ext cx="3563888" cy="2254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82" y="4072583"/>
            <a:ext cx="3261188" cy="2140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37" y="4091782"/>
            <a:ext cx="3706295" cy="2314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6925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89679"/>
            <a:ext cx="8352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ОСНОВНОЙ </a:t>
            </a: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</a:t>
            </a:r>
          </a:p>
          <a:p>
            <a:pPr algn="just"/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Составление  </a:t>
            </a:r>
            <a:r>
              <a:rPr lang="ru-RU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синквейнов</a:t>
            </a: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(авторская игра «Ёлочка»)</a:t>
            </a:r>
          </a:p>
          <a:p>
            <a:pPr algn="just"/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(начиная с 3-его периода обучения в старшей </a:t>
            </a:r>
            <a:r>
              <a:rPr lang="ru-RU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логогруппе</a:t>
            </a: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подгрупповых и индивидуальных занятиях)</a:t>
            </a:r>
          </a:p>
          <a:p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Игра «Елочка». Составление </a:t>
            </a:r>
            <a:r>
              <a:rPr lang="ru-RU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синквейна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использованием картинок, символов и графической схемы предложения</a:t>
            </a: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8542">
            <a:off x="42880" y="2305797"/>
            <a:ext cx="2980948" cy="39745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771">
            <a:off x="2888677" y="3140970"/>
            <a:ext cx="3240360" cy="4320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2132856"/>
            <a:ext cx="3025493" cy="403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15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4837" y="260648"/>
            <a:ext cx="799288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ОСНОВНОЙ ЭТАП </a:t>
            </a:r>
          </a:p>
          <a:p>
            <a:pPr algn="just"/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Составление  </a:t>
            </a:r>
            <a:r>
              <a:rPr lang="ru-RU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синквейнов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(авторская игра «Ёлочка»)</a:t>
            </a:r>
          </a:p>
          <a:p>
            <a:pPr algn="just"/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(начиная с 3-его периода обучения в старшей </a:t>
            </a:r>
            <a:r>
              <a:rPr lang="ru-RU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логогруппе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подгрупповых и индивидуальных занятиях)</a:t>
            </a:r>
          </a:p>
          <a:p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Игра «Елочка». Составление </a:t>
            </a:r>
            <a:r>
              <a:rPr lang="ru-RU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синквейна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использованием графической схемы. 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Составление короткого </a:t>
            </a: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рассказа по готовому  </a:t>
            </a:r>
            <a:r>
              <a:rPr lang="ru-RU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синквейну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 использованием слов и  фраз, входящих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  </a:t>
            </a:r>
            <a:r>
              <a:rPr lang="ru-RU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синквейна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Коррекция </a:t>
            </a: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совершенствование готового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синквейна</a:t>
            </a: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69774"/>
            <a:ext cx="2725737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146428"/>
            <a:ext cx="18224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15616" y="333950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/>
                </a:solidFill>
              </a:rPr>
              <a:t>2 слова-признака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4128" y="373562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/>
                </a:solidFill>
              </a:rPr>
              <a:t>3 слова-действия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221088"/>
            <a:ext cx="238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/>
                </a:solidFill>
              </a:rPr>
              <a:t>Схема предложения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4008" y="479715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/>
                </a:solidFill>
              </a:rPr>
              <a:t>Слово- ассоциация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082255" y="2479663"/>
            <a:ext cx="124421" cy="167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3070668" y="3492302"/>
            <a:ext cx="330336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>
            <a:off x="5242322" y="3854666"/>
            <a:ext cx="481806" cy="131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2353170" y="4323133"/>
            <a:ext cx="442364" cy="1652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826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4235" y="260648"/>
            <a:ext cx="2824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С СИНКВЕЙНОМ</a:t>
            </a:r>
          </a:p>
          <a:p>
            <a:pPr algn="just"/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«Загадки»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38" y="599947"/>
            <a:ext cx="4010223" cy="53469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3" y="779791"/>
            <a:ext cx="4143736" cy="552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62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3635896" y="476672"/>
            <a:ext cx="5256584" cy="6120680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7984" y="1484784"/>
            <a:ext cx="36724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…………. (Колобок)</a:t>
            </a:r>
            <a:endParaRPr lang="ru-RU" sz="2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endParaRPr lang="ru-RU" sz="2400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Круглый, румяный,</a:t>
            </a:r>
            <a:endParaRPr lang="ru-RU" sz="2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endParaRPr lang="ru-RU" sz="2400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Мешен, печен, стужен.</a:t>
            </a:r>
            <a:endParaRPr lang="ru-RU" sz="2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endParaRPr lang="ru-RU" sz="2400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Он от бабушки ушел.</a:t>
            </a:r>
            <a:endParaRPr lang="ru-RU" sz="2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endParaRPr lang="ru-RU" sz="2400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Сказочный герой.</a:t>
            </a:r>
            <a:endParaRPr lang="ru-RU" sz="2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0032" y="54868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2"/>
                </a:solidFill>
                <a:latin typeface="Monotype Corsiva" pitchFamily="66" charset="0"/>
              </a:rPr>
              <a:t>Отгадай, о ком или о чем  говорится..</a:t>
            </a:r>
            <a:endParaRPr lang="ru-RU" b="1" i="1" dirty="0">
              <a:solidFill>
                <a:schemeClr val="bg2"/>
              </a:solidFill>
              <a:latin typeface="Monotype Corsiva" pitchFamily="66" charset="0"/>
            </a:endParaRPr>
          </a:p>
        </p:txBody>
      </p:sp>
      <p:sp>
        <p:nvSpPr>
          <p:cNvPr id="5" name="AutoShape 2" descr="https://ot2do6.ru/uploads/posts/2015-12/1449490259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4" y="1844824"/>
            <a:ext cx="336037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056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свиток 2"/>
          <p:cNvSpPr/>
          <p:nvPr/>
        </p:nvSpPr>
        <p:spPr>
          <a:xfrm>
            <a:off x="755576" y="0"/>
            <a:ext cx="7403706" cy="6857999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988332" y="4359275"/>
            <a:ext cx="116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195736" y="11247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691680" y="908719"/>
            <a:ext cx="460851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Гусь.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Важный, длинношеий,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Шипит, стоит, пугает,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Важный гусь вытянул шею.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Буква Г.</a:t>
            </a:r>
          </a:p>
          <a:p>
            <a:endParaRPr lang="ru-RU" sz="3200" b="1" dirty="0" smtClean="0">
              <a:latin typeface="Monotype Corsiva" panose="03010101010201010101" pitchFamily="66" charset="0"/>
            </a:endParaRPr>
          </a:p>
          <a:p>
            <a:pPr lvl="0"/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Певец.	</a:t>
            </a:r>
          </a:p>
          <a:p>
            <a:pPr lvl="0"/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Первый</a:t>
            </a:r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, гласный,</a:t>
            </a:r>
          </a:p>
          <a:p>
            <a:pPr lvl="0"/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Слышим, произносим, </a:t>
            </a:r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поём.</a:t>
            </a:r>
            <a:endParaRPr lang="ru-RU" sz="2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Слышим  первым в слове  арбуз.</a:t>
            </a:r>
          </a:p>
          <a:p>
            <a:pPr lvl="0"/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Звук  А.</a:t>
            </a:r>
          </a:p>
          <a:p>
            <a:r>
              <a:rPr lang="ru-RU" sz="3200" b="1" dirty="0" err="1" smtClean="0">
                <a:latin typeface="Monotype Corsiva" panose="03010101010201010101" pitchFamily="66" charset="0"/>
              </a:rPr>
              <a:t>ЗЗвук</a:t>
            </a:r>
            <a:r>
              <a:rPr lang="ru-RU" sz="3200" b="1" dirty="0" smtClean="0">
                <a:latin typeface="Monotype Corsiva" panose="03010101010201010101" pitchFamily="66" charset="0"/>
              </a:rPr>
              <a:t> 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13" name="Рисунок 17" descr="0_9e907_e8205c05_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4572">
            <a:off x="5628866" y="1382750"/>
            <a:ext cx="19050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159" y="3679904"/>
            <a:ext cx="1132415" cy="141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2"/>
                </a:solidFill>
                <a:latin typeface="Monotype Corsiva" pitchFamily="66" charset="0"/>
              </a:rPr>
              <a:t>Игра «Составь </a:t>
            </a:r>
            <a:r>
              <a:rPr lang="ru-RU" b="1" i="1" dirty="0" err="1" smtClean="0">
                <a:solidFill>
                  <a:schemeClr val="bg2"/>
                </a:solidFill>
                <a:latin typeface="Monotype Corsiva" pitchFamily="66" charset="0"/>
              </a:rPr>
              <a:t>синквейн</a:t>
            </a:r>
            <a:r>
              <a:rPr lang="ru-RU" b="1" i="1" dirty="0" smtClean="0">
                <a:solidFill>
                  <a:schemeClr val="bg2"/>
                </a:solidFill>
                <a:latin typeface="Monotype Corsiva" pitchFamily="66" charset="0"/>
              </a:rPr>
              <a:t> о буквах и звуках»</a:t>
            </a:r>
            <a:endParaRPr lang="ru-RU" b="1" i="1" dirty="0">
              <a:solidFill>
                <a:schemeClr val="bg2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405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1547664" y="172264"/>
            <a:ext cx="6768752" cy="6497096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339752" y="1556792"/>
            <a:ext cx="46805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Ветер.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Согласные, звонкие,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Воют, вьюжат, убаюкивают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Волчат, которые в логове ворчат – 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(Звуки В и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Вь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).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 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Гогот.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Согласные, звонкие,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Пробиваются, взрываются, звучат: 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«Гуси Гоша и Гена гогочут на лугу» - 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(Звуки Г и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Гь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31840" y="341006"/>
            <a:ext cx="563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b="1" i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синквейна</a:t>
            </a:r>
            <a:r>
              <a:rPr lang="ru-RU" b="1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при работе со звуками</a:t>
            </a:r>
            <a:endParaRPr lang="ru-RU" b="1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1474787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773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2627784" y="692696"/>
            <a:ext cx="6516216" cy="5832648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8965" y="1772816"/>
            <a:ext cx="48494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Сковорода.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endParaRPr lang="ru-RU" sz="24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Тяжелая, чугунная,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endParaRPr lang="ru-RU" sz="24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Стоит, жарит, остывает,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endParaRPr lang="ru-RU" sz="24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На ней пекут блины-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endParaRPr lang="ru-RU" sz="24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………………….(Кухонная посуда)</a:t>
            </a:r>
            <a:r>
              <a:rPr lang="ru-RU" sz="2400" b="1" dirty="0" smtClean="0">
                <a:solidFill>
                  <a:prstClr val="white"/>
                </a:solidFill>
                <a:latin typeface="Monotype Corsiva" panose="03010101010201010101" pitchFamily="66" charset="0"/>
              </a:rPr>
              <a:t>д</a:t>
            </a:r>
            <a:endParaRPr lang="ru-RU" sz="2400" b="1" dirty="0">
              <a:solidFill>
                <a:prstClr val="white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0" y="836712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1F497D"/>
                </a:solidFill>
                <a:latin typeface="Monotype Corsiva" pitchFamily="66" charset="0"/>
              </a:rPr>
              <a:t>Игра  «Закончи </a:t>
            </a:r>
            <a:r>
              <a:rPr lang="ru-RU" b="1" i="1" dirty="0" err="1" smtClean="0">
                <a:solidFill>
                  <a:srgbClr val="1F497D"/>
                </a:solidFill>
                <a:latin typeface="Monotype Corsiva" pitchFamily="66" charset="0"/>
              </a:rPr>
              <a:t>синквейн</a:t>
            </a:r>
            <a:r>
              <a:rPr lang="ru-RU" b="1" i="1" dirty="0" smtClean="0">
                <a:solidFill>
                  <a:srgbClr val="1F497D"/>
                </a:solidFill>
                <a:latin typeface="Monotype Corsiva" pitchFamily="66" charset="0"/>
              </a:rPr>
              <a:t>»</a:t>
            </a:r>
            <a:endParaRPr lang="ru-RU" b="1" i="1" dirty="0">
              <a:solidFill>
                <a:srgbClr val="1F497D"/>
              </a:solidFill>
              <a:latin typeface="Monotype Corsiva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3294345" cy="234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451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2657168" y="478134"/>
            <a:ext cx="6480720" cy="6192688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413252" y="1521768"/>
            <a:ext cx="49685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Яблоня.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endParaRPr lang="ru-RU" sz="24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Цветущий (</a:t>
            </a:r>
            <a:r>
              <a:rPr lang="ru-RU" sz="2400" b="1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ая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), белоснежный (</a:t>
            </a:r>
            <a:r>
              <a:rPr lang="ru-RU" sz="2400" b="1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ая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),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endParaRPr lang="ru-RU" sz="24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Растет, цветет, плодоносит,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endParaRPr lang="ru-RU" sz="24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яблоне растут яблоки.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endParaRPr lang="ru-RU" sz="24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Дерево. 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7984" y="620688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2"/>
                </a:solidFill>
                <a:latin typeface="Monotype Corsiva" pitchFamily="66" charset="0"/>
              </a:rPr>
              <a:t>Игра «Найди ошибку»</a:t>
            </a:r>
            <a:endParaRPr lang="ru-RU" sz="3600" b="1" i="1" dirty="0">
              <a:solidFill>
                <a:schemeClr val="bg2"/>
              </a:solidFill>
              <a:latin typeface="Monotype Corsiva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2844302" cy="258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714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й\Desktop\рамки\r10010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522060">
            <a:off x="1306136" y="1252646"/>
            <a:ext cx="65984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Дидактический                     </a:t>
            </a:r>
            <a:r>
              <a:rPr lang="ru-RU" sz="24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синквейн</a:t>
            </a:r>
            <a:r>
              <a:rPr lang="ru-RU" sz="24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Красивый, </a:t>
            </a:r>
            <a:r>
              <a:rPr lang="ru-RU" sz="24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                    загадочный</a:t>
            </a:r>
            <a:r>
              <a:rPr lang="ru-RU" sz="24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Захватывает, воодушевляет</a:t>
            </a:r>
            <a:r>
              <a:rPr lang="ru-RU" sz="24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, будоражит</a:t>
            </a:r>
            <a:r>
              <a:rPr lang="ru-RU" sz="24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 Затрагивает каждую </a:t>
            </a:r>
            <a:r>
              <a:rPr lang="ru-RU" sz="24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                 клеточку </a:t>
            </a:r>
            <a:r>
              <a:rPr lang="ru-RU" sz="24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души.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Развитие </a:t>
            </a:r>
            <a:r>
              <a:rPr lang="ru-RU" sz="24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Arial" pitchFamily="34" charset="0"/>
              </a:rPr>
              <a:t>             речи.</a:t>
            </a:r>
            <a:endParaRPr lang="ru-RU" sz="24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anose="03010101010201010101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612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2276" y="2687963"/>
            <a:ext cx="2454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Объединить   и кратко изложить</a:t>
            </a:r>
            <a:endParaRPr lang="ru-RU" altLang="ru-RU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9812" y="188640"/>
            <a:ext cx="83644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Правила составления </a:t>
            </a:r>
            <a:r>
              <a:rPr lang="ru-RU" sz="44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  <a:r>
              <a:rPr lang="ru-RU" sz="44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инквейна</a:t>
            </a:r>
            <a:endParaRPr lang="ru-RU" sz="44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19235" y="946102"/>
            <a:ext cx="51256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Кто ясно мыслит </a:t>
            </a:r>
            <a:r>
              <a:rPr lang="ru-RU" alt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, тот </a:t>
            </a:r>
            <a:r>
              <a:rPr lang="ru-RU" alt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ясно излагает.</a:t>
            </a:r>
          </a:p>
          <a:p>
            <a:pPr algn="r"/>
            <a:r>
              <a:rPr lang="ru-RU" altLang="ru-RU" i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(античная </a:t>
            </a:r>
            <a:r>
              <a:rPr lang="ru-RU" altLang="ru-RU" i="1" dirty="0">
                <a:solidFill>
                  <a:srgbClr val="0070C0"/>
                </a:solidFill>
                <a:latin typeface="Monotype Corsiva" panose="03010101010201010101" pitchFamily="66" charset="0"/>
              </a:rPr>
              <a:t>поговорка</a:t>
            </a:r>
            <a:r>
              <a:rPr lang="ru-RU" altLang="ru-RU" i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7" name="Выноска-облако 6"/>
          <p:cNvSpPr/>
          <p:nvPr/>
        </p:nvSpPr>
        <p:spPr>
          <a:xfrm>
            <a:off x="417807" y="1315434"/>
            <a:ext cx="2666007" cy="964406"/>
          </a:xfrm>
          <a:prstGeom prst="cloudCallout">
            <a:avLst>
              <a:gd name="adj1" fmla="val -19074"/>
              <a:gd name="adj2" fmla="val 39405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Лесенка успеха</a:t>
            </a:r>
          </a:p>
        </p:txBody>
      </p:sp>
      <p:sp>
        <p:nvSpPr>
          <p:cNvPr id="8" name="Стрелка влево 7"/>
          <p:cNvSpPr/>
          <p:nvPr/>
        </p:nvSpPr>
        <p:spPr>
          <a:xfrm>
            <a:off x="7380312" y="5877272"/>
            <a:ext cx="1630338" cy="918816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</a:rPr>
              <a:t>Изучаем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4713" y="6156291"/>
            <a:ext cx="5765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Найти в тексте, в материале главные </a:t>
            </a:r>
            <a:r>
              <a:rPr lang="ru-RU" alt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элементы</a:t>
            </a:r>
            <a:endParaRPr lang="ru-RU" alt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трелка влево 9"/>
          <p:cNvSpPr/>
          <p:nvPr/>
        </p:nvSpPr>
        <p:spPr>
          <a:xfrm>
            <a:off x="6444208" y="5215525"/>
            <a:ext cx="2056855" cy="846411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</a:rPr>
              <a:t>Размышляем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31340" y="5514243"/>
            <a:ext cx="3888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Сделать выводы и заключения</a:t>
            </a:r>
            <a:endParaRPr lang="ru-RU" dirty="0"/>
          </a:p>
        </p:txBody>
      </p:sp>
      <p:sp>
        <p:nvSpPr>
          <p:cNvPr id="12" name="Стрелка влево 11"/>
          <p:cNvSpPr/>
          <p:nvPr/>
        </p:nvSpPr>
        <p:spPr>
          <a:xfrm>
            <a:off x="5881265" y="4414972"/>
            <a:ext cx="1499047" cy="928117"/>
          </a:xfrm>
          <a:prstGeom prst="left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</a:rPr>
              <a:t>Думаем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49547" y="4846193"/>
            <a:ext cx="2999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Высказать </a:t>
            </a:r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своё мнение</a:t>
            </a:r>
            <a:endParaRPr lang="ru-RU" dirty="0"/>
          </a:p>
        </p:txBody>
      </p:sp>
      <p:sp>
        <p:nvSpPr>
          <p:cNvPr id="14" name="Стрелка влево 13"/>
          <p:cNvSpPr/>
          <p:nvPr/>
        </p:nvSpPr>
        <p:spPr>
          <a:xfrm>
            <a:off x="4841149" y="3592238"/>
            <a:ext cx="1389399" cy="933822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</a:rPr>
              <a:t>Творим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71600" y="3874483"/>
            <a:ext cx="3672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Проанализировать, обобщить</a:t>
            </a:r>
            <a:endParaRPr lang="ru-RU" dirty="0"/>
          </a:p>
        </p:txBody>
      </p:sp>
      <p:sp>
        <p:nvSpPr>
          <p:cNvPr id="16" name="Стрелка влево 15"/>
          <p:cNvSpPr/>
          <p:nvPr/>
        </p:nvSpPr>
        <p:spPr>
          <a:xfrm>
            <a:off x="3216643" y="1909031"/>
            <a:ext cx="2303978" cy="1876202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</a:rPr>
              <a:t>И…  красиво говорим !!!</a:t>
            </a:r>
          </a:p>
        </p:txBody>
      </p:sp>
      <p:pic>
        <p:nvPicPr>
          <p:cNvPr id="17" name="Picture 12" descr="pencil blue - коп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7" y="5365108"/>
            <a:ext cx="1194831" cy="149289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422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04664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err="1">
                <a:ln w="1905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Синквейн</a:t>
            </a:r>
            <a:r>
              <a:rPr lang="ru-RU" sz="2800" b="1" dirty="0">
                <a:ln w="1905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один из эффективных методов развития речи дошкольников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4313" y="1214438"/>
            <a:ext cx="8715375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i="1" baseline="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800" b="1" i="1" baseline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чём же его эффективность и значимость</a:t>
            </a:r>
            <a:r>
              <a:rPr lang="ru-RU" altLang="ru-RU" sz="2800" baseline="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ru-RU" sz="2800" baseline="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v"/>
            </a:pPr>
            <a:r>
              <a:rPr lang="ru-RU" altLang="ru-RU" sz="2800" baseline="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Простота (</a:t>
            </a:r>
            <a:r>
              <a:rPr lang="ru-RU" altLang="ru-RU" sz="2800" baseline="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lang="ru-RU" altLang="ru-RU" sz="2800" baseline="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aseline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составить </a:t>
            </a:r>
            <a:r>
              <a:rPr lang="ru-RU" altLang="ru-RU" sz="2800" baseline="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все);</a:t>
            </a:r>
            <a:endParaRPr lang="ru-RU" altLang="ru-RU" sz="2800" baseline="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v"/>
            </a:pPr>
            <a:r>
              <a:rPr lang="ru-RU" altLang="ru-RU" sz="2800" b="1" i="1" baseline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aseline="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altLang="ru-RU" sz="2800" baseline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составлении </a:t>
            </a:r>
            <a:r>
              <a:rPr lang="ru-RU" altLang="ru-RU" sz="2800" baseline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синквейна</a:t>
            </a:r>
            <a:r>
              <a:rPr lang="ru-RU" altLang="ru-RU" sz="2800" baseline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каждый ребенок может реализовать свои творческие, интеллектуальные возможности</a:t>
            </a:r>
            <a:r>
              <a:rPr lang="ru-RU" altLang="ru-RU" sz="2800" baseline="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800" baseline="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v"/>
            </a:pPr>
            <a:r>
              <a:rPr lang="ru-RU" altLang="ru-RU" sz="2800" baseline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lang="ru-RU" altLang="ru-RU" sz="2800" baseline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игровым приемом</a:t>
            </a:r>
            <a:r>
              <a:rPr lang="ru-RU" altLang="ru-RU" sz="2800" baseline="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800" baseline="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v"/>
            </a:pPr>
            <a:r>
              <a:rPr lang="ru-RU" altLang="ru-RU" sz="2800" baseline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altLang="ru-RU" sz="2800" baseline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синквейна</a:t>
            </a:r>
            <a:r>
              <a:rPr lang="ru-RU" altLang="ru-RU" sz="2800" baseline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используется как заключительное задание по пройденному материалу</a:t>
            </a:r>
            <a:r>
              <a:rPr lang="ru-RU" altLang="ru-RU" sz="2800" baseline="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800" baseline="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v"/>
            </a:pPr>
            <a:r>
              <a:rPr lang="ru-RU" altLang="ru-RU" sz="2800" baseline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altLang="ru-RU" sz="2800" baseline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синквейна</a:t>
            </a:r>
            <a:r>
              <a:rPr lang="ru-RU" altLang="ru-RU" sz="2800" baseline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используется для проведения рефлексии, анализа и синтеза полученной информации.</a:t>
            </a:r>
          </a:p>
        </p:txBody>
      </p:sp>
    </p:spTree>
    <p:extLst>
      <p:ext uri="{BB962C8B-B14F-4D97-AF65-F5344CB8AC3E}">
        <p14:creationId xmlns:p14="http://schemas.microsoft.com/office/powerpoint/2010/main" val="3807202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4868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44"/>
          <a:stretch/>
        </p:blipFill>
        <p:spPr>
          <a:xfrm>
            <a:off x="1187624" y="887342"/>
            <a:ext cx="3225726" cy="30107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91"/>
          <a:stretch/>
        </p:blipFill>
        <p:spPr>
          <a:xfrm>
            <a:off x="0" y="3524103"/>
            <a:ext cx="3608533" cy="3312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68"/>
          <a:stretch/>
        </p:blipFill>
        <p:spPr>
          <a:xfrm>
            <a:off x="4306008" y="840306"/>
            <a:ext cx="3383465" cy="3104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30"/>
          <a:stretch/>
        </p:blipFill>
        <p:spPr>
          <a:xfrm>
            <a:off x="5291169" y="3542758"/>
            <a:ext cx="3744416" cy="3330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25212" y="87015"/>
            <a:ext cx="8918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СИНКВЕЙН О ДЕТСКОМ САДЕ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916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19672" y="2060848"/>
            <a:ext cx="63246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6000" b="1" i="1" dirty="0">
                <a:ln w="900" cmpd="sng">
                  <a:solidFill>
                    <a:srgbClr val="1F497D">
                      <a:lumMod val="75000"/>
                      <a:alpha val="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Book Antiqua" pitchFamily="18" charset="0"/>
              </a:rPr>
              <a:t>Спасибо за внимание!</a:t>
            </a:r>
            <a:endParaRPr lang="ru-RU" sz="6000" b="1" dirty="0">
              <a:ln w="900" cmpd="sng">
                <a:solidFill>
                  <a:srgbClr val="1F497D">
                    <a:lumMod val="75000"/>
                    <a:alpha val="55000"/>
                  </a:srgbClr>
                </a:solidFill>
                <a:prstDash val="solid"/>
              </a:ln>
              <a:solidFill>
                <a:srgbClr val="00B0F0"/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865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36712"/>
            <a:ext cx="9144000" cy="569386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направлен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 повышение  эффективности работы по коррекции речевых нарушений у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детей;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используется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как эффективный метод развития образной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речи;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лужит инструментом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для синтезирования сложной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информации;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вносит в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работу новые способы взаимодействия педагога и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ребенка;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служит созданию благоприятного эмоционального фона;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включает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работу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сохранные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активизирует нарушенные психические функции.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endParaRPr lang="ru-RU" sz="28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7280" y="-86618"/>
            <a:ext cx="80137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Дидактический </a:t>
            </a:r>
            <a:r>
              <a:rPr lang="ru-RU" sz="54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синквейн</a:t>
            </a:r>
            <a:endParaRPr lang="ru-RU" sz="54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0397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916832"/>
            <a:ext cx="2736304" cy="720080"/>
          </a:xfrm>
          <a:ln>
            <a:solidFill>
              <a:schemeClr val="bg2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Особенности речевого развития детей с ОНР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91479" y="404664"/>
            <a:ext cx="43236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Актуальность</a:t>
            </a:r>
            <a:endParaRPr lang="ru-RU" sz="5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1961542"/>
            <a:ext cx="1991763" cy="101566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Подбор </a:t>
            </a:r>
          </a:p>
          <a:p>
            <a:pPr algn="ctr"/>
            <a:r>
              <a:rPr lang="ru-RU" sz="2000" b="1" dirty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педагогических </a:t>
            </a:r>
          </a:p>
          <a:p>
            <a:pPr algn="ctr"/>
            <a:r>
              <a:rPr lang="ru-RU" sz="2000" b="1" dirty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технологий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63184" y="1969200"/>
            <a:ext cx="1919115" cy="707886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Дидактический</a:t>
            </a:r>
          </a:p>
          <a:p>
            <a:pPr algn="ctr"/>
            <a:r>
              <a:rPr lang="ru-RU" sz="2000" b="1" dirty="0" smtClean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синквейн</a:t>
            </a:r>
            <a:endParaRPr lang="ru-RU" sz="2000" b="1" dirty="0">
              <a:ln w="12700">
                <a:solidFill>
                  <a:schemeClr val="bg2"/>
                </a:solidFill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131840" y="2080827"/>
            <a:ext cx="648072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5837866" y="2109852"/>
            <a:ext cx="648072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углом вверх 9"/>
          <p:cNvSpPr/>
          <p:nvPr/>
        </p:nvSpPr>
        <p:spPr>
          <a:xfrm rot="5400000">
            <a:off x="-174416" y="3421450"/>
            <a:ext cx="1806432" cy="50405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3789040"/>
            <a:ext cx="7847341" cy="163121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Бедный словарный запас;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Непонимание и искажение значения слов;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Трудности согласования слов в словосочетаниях и предложениях;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Трудности в пересказе прочитанного произведения;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Трудности в заучивании наизусть стихотворений</a:t>
            </a:r>
            <a:endParaRPr lang="ru-RU" sz="2000" b="1" dirty="0">
              <a:ln w="12700">
                <a:solidFill>
                  <a:schemeClr val="bg2"/>
                </a:solidFill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5034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49560"/>
            <a:ext cx="9145015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Цель использования технологии </a:t>
            </a:r>
          </a:p>
          <a:p>
            <a:pPr algn="ctr"/>
            <a:r>
              <a:rPr lang="ru-RU" sz="2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дидактического </a:t>
            </a:r>
            <a:r>
              <a:rPr lang="ru-RU" sz="24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синквейна</a:t>
            </a:r>
            <a:endParaRPr lang="ru-RU" sz="2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03667"/>
            <a:ext cx="8712968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  <a:defRPr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пассивного и активного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словарного запаса по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лексическим темам;</a:t>
            </a:r>
          </a:p>
          <a:p>
            <a:pPr marL="342900" indent="-342900" algn="just">
              <a:buFont typeface="Wingdings" panose="05000000000000000000" pitchFamily="2" charset="2"/>
              <a:buChar char="v"/>
              <a:defRPr/>
            </a:pPr>
            <a:r>
              <a:rPr lang="ru-RU" altLang="ru-RU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процесса усвоения понятий и их содержания;</a:t>
            </a:r>
          </a:p>
          <a:p>
            <a:pPr marL="342900" indent="-342900" algn="just">
              <a:buFont typeface="Wingdings" panose="05000000000000000000" pitchFamily="2" charset="2"/>
              <a:buChar char="v"/>
              <a:defRPr/>
            </a:pPr>
            <a:r>
              <a:rPr lang="ru-RU" altLang="ru-RU" sz="24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умения </a:t>
            </a:r>
            <a:r>
              <a:rPr lang="ru-RU" altLang="ru-RU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 и выделять в большом объеме информации главную мысль</a:t>
            </a:r>
            <a:r>
              <a:rPr lang="ru-RU" altLang="ru-RU" sz="24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  <a:defRPr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ассоциативного мышления и образной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памяти;</a:t>
            </a:r>
            <a:endParaRPr lang="ru-RU" altLang="ru-RU" sz="24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  <a:defRPr/>
            </a:pPr>
            <a:r>
              <a:rPr lang="ru-RU" altLang="ru-RU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 самовыражении детей через сочинение и рассказывание собственных нерифмованных стихов;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Преодоление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аграмматизмов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связной речи;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графомоторных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навыков;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altLang="ru-RU" sz="24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рефлексии (</a:t>
            </a:r>
            <a:r>
              <a:rPr lang="ru-RU" altLang="ru-RU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altLang="ru-RU" sz="24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сравнивают </a:t>
            </a:r>
            <a:r>
              <a:rPr lang="ru-RU" altLang="ru-RU" sz="24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синквейны</a:t>
            </a:r>
            <a:r>
              <a:rPr lang="ru-RU" altLang="ru-RU" sz="24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4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оценивают </a:t>
            </a:r>
            <a:r>
              <a:rPr lang="ru-RU" altLang="ru-RU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их).</a:t>
            </a:r>
            <a:endParaRPr lang="ru-RU" altLang="ru-RU" sz="2400" b="1" kern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kern="0" dirty="0" smtClean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kern="0" dirty="0" smtClean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endParaRPr lang="ru-RU" b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endParaRPr lang="ru-RU" dirty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ru-RU" b="1" dirty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865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2915" y="0"/>
            <a:ext cx="537673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Этапы работы</a:t>
            </a:r>
            <a:endParaRPr lang="ru-RU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4837" y="548680"/>
            <a:ext cx="79928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ПОДГОТОВИТЕЛЬНЫЙ ЭТАП </a:t>
            </a:r>
          </a:p>
          <a:p>
            <a:pPr algn="just"/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«Наряжаем елочку»</a:t>
            </a:r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 и 2 период обучения старшей </a:t>
            </a:r>
            <a:r>
              <a:rPr lang="ru-RU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логогруппы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подгрупповых и индивидуальных занятиях)</a:t>
            </a:r>
          </a:p>
          <a:p>
            <a:pPr algn="just"/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Знакомство  </a:t>
            </a: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словами-предметами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(игры раздела «Существительное»),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словами-признаками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(игры раздела «Прилагательное»),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словами-действиями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(игры раздела «Глагол»), опорными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сигналами слов-признаков и их графическим изображением.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7" y="3027126"/>
            <a:ext cx="2730355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140968"/>
            <a:ext cx="5580112" cy="304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96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t="13815" r="29640" b="14113"/>
          <a:stretch/>
        </p:blipFill>
        <p:spPr bwMode="auto">
          <a:xfrm>
            <a:off x="446145" y="1406062"/>
            <a:ext cx="1938453" cy="262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Минус 1"/>
          <p:cNvSpPr/>
          <p:nvPr/>
        </p:nvSpPr>
        <p:spPr>
          <a:xfrm>
            <a:off x="609251" y="4293096"/>
            <a:ext cx="1458784" cy="288032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3937" y="4674531"/>
            <a:ext cx="2851957" cy="13234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/>
                </a:solidFill>
              </a:rPr>
              <a:t>Кто? Что?</a:t>
            </a:r>
          </a:p>
          <a:p>
            <a:r>
              <a:rPr lang="ru-RU" sz="1600" b="1" dirty="0" smtClean="0">
                <a:solidFill>
                  <a:schemeClr val="bg2"/>
                </a:solidFill>
              </a:rPr>
              <a:t>Живые</a:t>
            </a:r>
            <a:r>
              <a:rPr lang="ru-RU" sz="1600" b="1" dirty="0" smtClean="0">
                <a:solidFill>
                  <a:schemeClr val="bg2"/>
                </a:solidFill>
              </a:rPr>
              <a:t>, </a:t>
            </a:r>
            <a:r>
              <a:rPr lang="ru-RU" sz="1600" b="1" dirty="0" smtClean="0">
                <a:solidFill>
                  <a:schemeClr val="bg2"/>
                </a:solidFill>
              </a:rPr>
              <a:t>неживые</a:t>
            </a:r>
            <a:r>
              <a:rPr lang="ru-RU" sz="1600" b="1" dirty="0" smtClean="0">
                <a:solidFill>
                  <a:schemeClr val="bg2"/>
                </a:solidFill>
              </a:rPr>
              <a:t>,</a:t>
            </a:r>
          </a:p>
          <a:p>
            <a:r>
              <a:rPr lang="ru-RU" sz="1600" b="1" dirty="0" smtClean="0">
                <a:solidFill>
                  <a:schemeClr val="bg2"/>
                </a:solidFill>
              </a:rPr>
              <a:t>Лежат, стоят, двигаются,</a:t>
            </a:r>
          </a:p>
          <a:p>
            <a:r>
              <a:rPr lang="ru-RU" sz="1600" b="1" dirty="0" smtClean="0">
                <a:solidFill>
                  <a:schemeClr val="bg2"/>
                </a:solidFill>
              </a:rPr>
              <a:t>Живут в волшебной стране – </a:t>
            </a:r>
          </a:p>
          <a:p>
            <a:r>
              <a:rPr lang="ru-RU" sz="1600" b="1" dirty="0" smtClean="0">
                <a:solidFill>
                  <a:schemeClr val="bg2"/>
                </a:solidFill>
              </a:rPr>
              <a:t>Слова-предметы.</a:t>
            </a:r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4" name="Сердце 3"/>
          <p:cNvSpPr/>
          <p:nvPr/>
        </p:nvSpPr>
        <p:spPr>
          <a:xfrm>
            <a:off x="782118" y="3578236"/>
            <a:ext cx="288032" cy="26632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960023" y="350976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444" y="764704"/>
            <a:ext cx="30598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Игра 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«В гостях у гнома»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809" y="1715880"/>
            <a:ext cx="2836942" cy="200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039032" y="789730"/>
            <a:ext cx="30598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Игра 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</a:t>
            </a:r>
            <a:r>
              <a:rPr lang="ru-RU" sz="20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Море волнуется»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448" y="4188819"/>
            <a:ext cx="1597665" cy="39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090276" y="4679535"/>
            <a:ext cx="3528392" cy="13234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/>
                </a:solidFill>
              </a:rPr>
              <a:t>Море.</a:t>
            </a:r>
          </a:p>
          <a:p>
            <a:r>
              <a:rPr lang="ru-RU" sz="1600" b="1" dirty="0" smtClean="0">
                <a:solidFill>
                  <a:schemeClr val="bg2"/>
                </a:solidFill>
              </a:rPr>
              <a:t>Волнистое, бескрайнее,</a:t>
            </a:r>
          </a:p>
          <a:p>
            <a:r>
              <a:rPr lang="ru-RU" sz="1600" b="1" dirty="0" smtClean="0">
                <a:solidFill>
                  <a:schemeClr val="bg2"/>
                </a:solidFill>
              </a:rPr>
              <a:t>Шумит, плещется, перекатывается.</a:t>
            </a:r>
          </a:p>
          <a:p>
            <a:r>
              <a:rPr lang="ru-RU" sz="1600" b="1" dirty="0" smtClean="0">
                <a:solidFill>
                  <a:schemeClr val="bg2"/>
                </a:solidFill>
              </a:rPr>
              <a:t>Качели для дельфинов – </a:t>
            </a:r>
          </a:p>
          <a:p>
            <a:r>
              <a:rPr lang="ru-RU" sz="1600" b="1" dirty="0" smtClean="0">
                <a:solidFill>
                  <a:schemeClr val="bg2"/>
                </a:solidFill>
              </a:rPr>
              <a:t>Волны.</a:t>
            </a:r>
            <a:endParaRPr lang="ru-RU" sz="1600" b="1" dirty="0">
              <a:solidFill>
                <a:schemeClr val="bg2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590" y="1715880"/>
            <a:ext cx="2999134" cy="199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173" y="4188819"/>
            <a:ext cx="1103313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173" y="4424536"/>
            <a:ext cx="1103313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699081" y="4679534"/>
            <a:ext cx="2255441" cy="13234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/>
                </a:solidFill>
              </a:rPr>
              <a:t>Паровоз.</a:t>
            </a:r>
          </a:p>
          <a:p>
            <a:r>
              <a:rPr lang="ru-RU" sz="1600" b="1" dirty="0" smtClean="0">
                <a:solidFill>
                  <a:schemeClr val="bg2"/>
                </a:solidFill>
              </a:rPr>
              <a:t>Быстрый, шумный,</a:t>
            </a:r>
          </a:p>
          <a:p>
            <a:r>
              <a:rPr lang="ru-RU" sz="1600" b="1" dirty="0" smtClean="0">
                <a:solidFill>
                  <a:schemeClr val="bg2"/>
                </a:solidFill>
              </a:rPr>
              <a:t>Стучит, гудит, пыхтит.</a:t>
            </a:r>
          </a:p>
          <a:p>
            <a:r>
              <a:rPr lang="ru-RU" sz="1600" b="1" dirty="0" smtClean="0">
                <a:solidFill>
                  <a:schemeClr val="bg2"/>
                </a:solidFill>
              </a:rPr>
              <a:t>Едем путешествовать.</a:t>
            </a:r>
          </a:p>
          <a:p>
            <a:r>
              <a:rPr lang="ru-RU" sz="1600" b="1" dirty="0" smtClean="0">
                <a:solidFill>
                  <a:schemeClr val="bg2"/>
                </a:solidFill>
              </a:rPr>
              <a:t>Железная дорога.</a:t>
            </a:r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156176" y="764704"/>
            <a:ext cx="29605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Игра 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«Город мастеров»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32212" y="131469"/>
            <a:ext cx="714018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Графические символы слов</a:t>
            </a:r>
            <a:endParaRPr lang="ru-RU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30786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3909913" cy="520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318"/>
            <a:ext cx="17065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42915" y="0"/>
            <a:ext cx="537673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Ассоциации</a:t>
            </a:r>
            <a:endParaRPr lang="ru-RU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17568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3"/>
            <a:ext cx="4059832" cy="600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45298" y="118372"/>
            <a:ext cx="2772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/>
                </a:solidFill>
              </a:rPr>
              <a:t>Опорные сигналы слов-признаков</a:t>
            </a:r>
            <a:endParaRPr lang="ru-RU" b="1" dirty="0">
              <a:solidFill>
                <a:schemeClr val="bg2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22929"/>
            <a:ext cx="2518952" cy="237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 flipV="1">
            <a:off x="1403648" y="2022929"/>
            <a:ext cx="3555923" cy="6248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2051720" y="1870693"/>
            <a:ext cx="3555923" cy="6248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1403647" y="3501008"/>
            <a:ext cx="3555923" cy="6248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2312221" y="3356992"/>
            <a:ext cx="3555923" cy="6248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3779912" y="3140968"/>
            <a:ext cx="2329756" cy="5244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1429229" y="4399194"/>
            <a:ext cx="3530342" cy="3979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66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850</Words>
  <Application>Microsoft Office PowerPoint</Application>
  <PresentationFormat>Экран (4:3)</PresentationFormat>
  <Paragraphs>227</Paragraphs>
  <Slides>23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й</dc:creator>
  <cp:lastModifiedBy>й</cp:lastModifiedBy>
  <cp:revision>60</cp:revision>
  <dcterms:created xsi:type="dcterms:W3CDTF">2014-05-18T06:22:33Z</dcterms:created>
  <dcterms:modified xsi:type="dcterms:W3CDTF">2020-12-09T23:55:02Z</dcterms:modified>
</cp:coreProperties>
</file>