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8" r:id="rId2"/>
    <p:sldId id="272" r:id="rId3"/>
    <p:sldId id="269" r:id="rId4"/>
    <p:sldId id="261" r:id="rId5"/>
    <p:sldId id="274" r:id="rId6"/>
    <p:sldId id="270" r:id="rId7"/>
    <p:sldId id="275" r:id="rId8"/>
    <p:sldId id="263" r:id="rId9"/>
    <p:sldId id="279" r:id="rId10"/>
    <p:sldId id="286" r:id="rId11"/>
    <p:sldId id="285" r:id="rId12"/>
    <p:sldId id="287" r:id="rId13"/>
    <p:sldId id="276" r:id="rId14"/>
    <p:sldId id="268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77F54E-F480-4BAD-B47B-4F2B52FD6B06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95BF23-672A-4BCB-AA81-422A80C673A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95BF23-672A-4BCB-AA81-422A80C673A2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AE347-462B-42E9-AFD2-14DF13F156E1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FF9AD-B1E6-42FC-B568-8A080C4A63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AE347-462B-42E9-AFD2-14DF13F156E1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FF9AD-B1E6-42FC-B568-8A080C4A63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AE347-462B-42E9-AFD2-14DF13F156E1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FF9AD-B1E6-42FC-B568-8A080C4A63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AE347-462B-42E9-AFD2-14DF13F156E1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FF9AD-B1E6-42FC-B568-8A080C4A63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AE347-462B-42E9-AFD2-14DF13F156E1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FF9AD-B1E6-42FC-B568-8A080C4A63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AE347-462B-42E9-AFD2-14DF13F156E1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FF9AD-B1E6-42FC-B568-8A080C4A63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AE347-462B-42E9-AFD2-14DF13F156E1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FF9AD-B1E6-42FC-B568-8A080C4A63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AE347-462B-42E9-AFD2-14DF13F156E1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FF9AD-B1E6-42FC-B568-8A080C4A63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AE347-462B-42E9-AFD2-14DF13F156E1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FF9AD-B1E6-42FC-B568-8A080C4A63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AE347-462B-42E9-AFD2-14DF13F156E1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FF9AD-B1E6-42FC-B568-8A080C4A63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AE347-462B-42E9-AFD2-14DF13F156E1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FF9AD-B1E6-42FC-B568-8A080C4A63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4AE347-462B-42E9-AFD2-14DF13F156E1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4FF9AD-B1E6-42FC-B568-8A080C4A638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jpe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Dynamic-background-vector-material-17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22665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649ce689474d462f5eb625fad3dfa5ef.pn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683568" y="-99392"/>
            <a:ext cx="7884368" cy="472514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1844824"/>
            <a:ext cx="6480720" cy="2376264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Развитие связной речи у детей старшего дошкольного возраста с ОНР с помощью технологии развития критического мышления</a:t>
            </a:r>
            <a:endParaRPr lang="ru-RU" sz="3200" dirty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3528" y="5805264"/>
            <a:ext cx="46085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 smtClean="0">
                <a:latin typeface="Times New Roman" pitchFamily="18" charset="0"/>
                <a:ea typeface="+mj-ea"/>
                <a:cs typeface="Times New Roman" pitchFamily="18" charset="0"/>
              </a:rPr>
              <a:t>Карагаева</a:t>
            </a:r>
            <a:r>
              <a:rPr lang="ru-RU" b="1" dirty="0" smtClean="0">
                <a:latin typeface="Times New Roman" pitchFamily="18" charset="0"/>
                <a:ea typeface="+mj-ea"/>
                <a:cs typeface="Times New Roman" pitchFamily="18" charset="0"/>
              </a:rPr>
              <a:t> Вера Степановна,</a:t>
            </a:r>
          </a:p>
          <a:p>
            <a:r>
              <a:rPr lang="ru-RU" b="1" dirty="0" smtClean="0">
                <a:latin typeface="Times New Roman" pitchFamily="18" charset="0"/>
                <a:ea typeface="+mj-ea"/>
                <a:cs typeface="Times New Roman" pitchFamily="18" charset="0"/>
              </a:rPr>
              <a:t>учитель-логопед МАДОУ «ЦРР- Детский сад №91 «Строитель» г. Улан-Удэ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840" y="13961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1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50000"/>
          <a:stretch/>
        </p:blipFill>
        <p:spPr bwMode="auto">
          <a:xfrm>
            <a:off x="669975" y="1772816"/>
            <a:ext cx="3758009" cy="3128288"/>
          </a:xfrm>
          <a:prstGeom prst="rect">
            <a:avLst/>
          </a:prstGeom>
          <a:noFill/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572000" y="1196752"/>
            <a:ext cx="396044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err="1" smtClean="0">
                <a:latin typeface="Monotype Corsiva" pitchFamily="66" charset="0"/>
              </a:rPr>
              <a:t>Синквейн</a:t>
            </a:r>
            <a:r>
              <a:rPr lang="ru-RU" sz="2800" dirty="0" smtClean="0">
                <a:latin typeface="Monotype Corsiva" pitchFamily="66" charset="0"/>
              </a:rPr>
              <a:t> по мотивам байкальской  легенды</a:t>
            </a:r>
          </a:p>
          <a:p>
            <a:r>
              <a:rPr lang="ru-RU" sz="2800" dirty="0" smtClean="0">
                <a:latin typeface="Monotype Corsiva" pitchFamily="66" charset="0"/>
              </a:rPr>
              <a:t> «Жена </a:t>
            </a:r>
            <a:r>
              <a:rPr lang="ru-RU" sz="2800" dirty="0" err="1" smtClean="0">
                <a:latin typeface="Monotype Corsiva" pitchFamily="66" charset="0"/>
              </a:rPr>
              <a:t>Хориноя</a:t>
            </a:r>
            <a:r>
              <a:rPr lang="ru-RU" sz="2800" dirty="0" smtClean="0">
                <a:latin typeface="Monotype Corsiva" pitchFamily="66" charset="0"/>
              </a:rPr>
              <a:t>»</a:t>
            </a:r>
          </a:p>
          <a:p>
            <a:endParaRPr lang="ru-RU" sz="2800" dirty="0" smtClean="0">
              <a:latin typeface="Monotype Corsiva" pitchFamily="66" charset="0"/>
            </a:endParaRPr>
          </a:p>
          <a:p>
            <a:r>
              <a:rPr lang="ru-RU" sz="2800" dirty="0" smtClean="0">
                <a:latin typeface="Monotype Corsiva" pitchFamily="66" charset="0"/>
              </a:rPr>
              <a:t>Лебедь.</a:t>
            </a:r>
          </a:p>
          <a:p>
            <a:r>
              <a:rPr lang="ru-RU" sz="2800" dirty="0" smtClean="0">
                <a:latin typeface="Monotype Corsiva" pitchFamily="66" charset="0"/>
              </a:rPr>
              <a:t>Белый, верный,</a:t>
            </a:r>
          </a:p>
          <a:p>
            <a:r>
              <a:rPr lang="ru-RU" sz="2800" dirty="0" smtClean="0">
                <a:latin typeface="Monotype Corsiva" pitchFamily="66" charset="0"/>
              </a:rPr>
              <a:t>Летает,  плавает, гогочет,</a:t>
            </a:r>
          </a:p>
          <a:p>
            <a:r>
              <a:rPr lang="ru-RU" sz="2800" dirty="0" smtClean="0">
                <a:latin typeface="Monotype Corsiva" pitchFamily="66" charset="0"/>
              </a:rPr>
              <a:t>Не может жить без неба.</a:t>
            </a:r>
          </a:p>
          <a:p>
            <a:r>
              <a:rPr lang="ru-RU" sz="2800" dirty="0" smtClean="0">
                <a:latin typeface="Monotype Corsiva" pitchFamily="66" charset="0"/>
              </a:rPr>
              <a:t>Птица.</a:t>
            </a:r>
            <a:endParaRPr lang="ru-RU" sz="2800" dirty="0"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40458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840" y="13961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1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1340768"/>
            <a:ext cx="2999413" cy="4161744"/>
          </a:xfrm>
          <a:prstGeom prst="rect">
            <a:avLst/>
          </a:prstGeom>
          <a:noFill/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851920" y="1700808"/>
            <a:ext cx="4572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err="1" smtClean="0">
                <a:solidFill>
                  <a:srgbClr val="C00000"/>
                </a:solidFill>
                <a:latin typeface="Monotype Corsiva" panose="03010101010201010101" pitchFamily="66" charset="0"/>
              </a:rPr>
              <a:t>Хориной</a:t>
            </a:r>
            <a:r>
              <a:rPr lang="ru-RU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.</a:t>
            </a:r>
          </a:p>
          <a:p>
            <a:endParaRPr lang="ru-RU" b="1" dirty="0" smtClean="0">
              <a:solidFill>
                <a:srgbClr val="C00000"/>
              </a:solidFill>
              <a:latin typeface="Monotype Corsiva" panose="03010101010201010101" pitchFamily="66" charset="0"/>
            </a:endParaRPr>
          </a:p>
          <a:p>
            <a:r>
              <a:rPr lang="ru-RU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Хитрый, многодетный.</a:t>
            </a:r>
          </a:p>
          <a:p>
            <a:endParaRPr lang="ru-RU" b="1" dirty="0" smtClean="0">
              <a:solidFill>
                <a:srgbClr val="C00000"/>
              </a:solidFill>
              <a:latin typeface="Monotype Corsiva" panose="03010101010201010101" pitchFamily="66" charset="0"/>
            </a:endParaRPr>
          </a:p>
          <a:p>
            <a:r>
              <a:rPr lang="ru-RU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Украл поймал,  потерял,</a:t>
            </a:r>
          </a:p>
          <a:p>
            <a:endParaRPr lang="ru-RU" b="1" dirty="0" smtClean="0">
              <a:solidFill>
                <a:srgbClr val="C00000"/>
              </a:solidFill>
              <a:latin typeface="Monotype Corsiva" panose="03010101010201010101" pitchFamily="66" charset="0"/>
            </a:endParaRPr>
          </a:p>
          <a:p>
            <a:r>
              <a:rPr lang="ru-RU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Остался один с сыновьями -</a:t>
            </a:r>
          </a:p>
          <a:p>
            <a:endParaRPr lang="ru-RU" b="1" dirty="0" smtClean="0">
              <a:solidFill>
                <a:srgbClr val="C00000"/>
              </a:solidFill>
              <a:latin typeface="Monotype Corsiva" panose="03010101010201010101" pitchFamily="66" charset="0"/>
            </a:endParaRPr>
          </a:p>
          <a:p>
            <a:r>
              <a:rPr lang="ru-RU" b="1" dirty="0" err="1" smtClean="0">
                <a:solidFill>
                  <a:srgbClr val="C00000"/>
                </a:solidFill>
                <a:latin typeface="Monotype Corsiva" panose="03010101010201010101" pitchFamily="66" charset="0"/>
              </a:rPr>
              <a:t>Хоринский</a:t>
            </a:r>
            <a:r>
              <a:rPr lang="ru-RU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 род.</a:t>
            </a:r>
            <a:endParaRPr lang="ru-RU" b="1" dirty="0">
              <a:latin typeface="Monotype Corsiva" panose="03010101010201010101" pitchFamily="66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707904" y="69269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err="1" smtClean="0">
                <a:latin typeface="Monotype Corsiva" pitchFamily="66" charset="0"/>
              </a:rPr>
              <a:t>Синквейн</a:t>
            </a:r>
            <a:r>
              <a:rPr lang="ru-RU" dirty="0" smtClean="0">
                <a:latin typeface="Monotype Corsiva" pitchFamily="66" charset="0"/>
              </a:rPr>
              <a:t> по мотивам байкальской  легенды</a:t>
            </a:r>
          </a:p>
          <a:p>
            <a:r>
              <a:rPr lang="ru-RU" dirty="0" smtClean="0">
                <a:latin typeface="Monotype Corsiva" pitchFamily="66" charset="0"/>
              </a:rPr>
              <a:t> «Жена </a:t>
            </a:r>
            <a:r>
              <a:rPr lang="ru-RU" dirty="0" err="1" smtClean="0">
                <a:latin typeface="Monotype Corsiva" pitchFamily="66" charset="0"/>
              </a:rPr>
              <a:t>Хориноя</a:t>
            </a:r>
            <a:r>
              <a:rPr lang="ru-RU" dirty="0" smtClean="0">
                <a:latin typeface="Monotype Corsiva" pitchFamily="66" charset="0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xmlns="" val="2640458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840" y="13961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 descr="http://shadowsaxes.clan.su/_nw/2/5733890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1700808"/>
            <a:ext cx="2969730" cy="269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067944" y="1772816"/>
            <a:ext cx="338437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Омулёвая бочка.</a:t>
            </a:r>
          </a:p>
          <a:p>
            <a:endParaRPr lang="ru-RU" b="1" dirty="0" smtClean="0">
              <a:solidFill>
                <a:srgbClr val="C00000"/>
              </a:solidFill>
              <a:latin typeface="Monotype Corsiva" panose="03010101010201010101" pitchFamily="66" charset="0"/>
            </a:endParaRPr>
          </a:p>
          <a:p>
            <a:r>
              <a:rPr lang="ru-RU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Полная , игристая ,</a:t>
            </a:r>
          </a:p>
          <a:p>
            <a:endParaRPr lang="ru-RU" b="1" dirty="0" smtClean="0">
              <a:solidFill>
                <a:srgbClr val="C00000"/>
              </a:solidFill>
              <a:latin typeface="Monotype Corsiva" panose="03010101010201010101" pitchFamily="66" charset="0"/>
            </a:endParaRPr>
          </a:p>
          <a:p>
            <a:r>
              <a:rPr lang="ru-RU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Плавала, играла, косяки водила,</a:t>
            </a:r>
          </a:p>
          <a:p>
            <a:endParaRPr lang="ru-RU" b="1" dirty="0" smtClean="0">
              <a:solidFill>
                <a:srgbClr val="C00000"/>
              </a:solidFill>
              <a:latin typeface="Monotype Corsiva" panose="03010101010201010101" pitchFamily="66" charset="0"/>
            </a:endParaRPr>
          </a:p>
          <a:p>
            <a:r>
              <a:rPr lang="ru-RU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Забрал её  Байкал-батюшка – </a:t>
            </a:r>
          </a:p>
          <a:p>
            <a:endParaRPr lang="ru-RU" b="1" dirty="0" smtClean="0">
              <a:solidFill>
                <a:srgbClr val="C00000"/>
              </a:solidFill>
              <a:latin typeface="Monotype Corsiva" panose="03010101010201010101" pitchFamily="66" charset="0"/>
            </a:endParaRPr>
          </a:p>
          <a:p>
            <a:r>
              <a:rPr lang="ru-RU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Нет рыбы. </a:t>
            </a:r>
            <a:endParaRPr lang="ru-RU" b="1" dirty="0">
              <a:solidFill>
                <a:srgbClr val="C0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707904" y="69269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err="1" smtClean="0">
                <a:latin typeface="Monotype Corsiva" pitchFamily="66" charset="0"/>
              </a:rPr>
              <a:t>Синквейн</a:t>
            </a:r>
            <a:r>
              <a:rPr lang="ru-RU" dirty="0" smtClean="0">
                <a:latin typeface="Monotype Corsiva" pitchFamily="66" charset="0"/>
              </a:rPr>
              <a:t> по мотивам байкальской  легенды</a:t>
            </a:r>
          </a:p>
          <a:p>
            <a:pPr algn="ctr"/>
            <a:r>
              <a:rPr lang="ru-RU" dirty="0" smtClean="0">
                <a:latin typeface="Monotype Corsiva" pitchFamily="66" charset="0"/>
              </a:rPr>
              <a:t> «Омулевая бочка»</a:t>
            </a:r>
          </a:p>
        </p:txBody>
      </p:sp>
    </p:spTree>
    <p:extLst>
      <p:ext uri="{BB962C8B-B14F-4D97-AF65-F5344CB8AC3E}">
        <p14:creationId xmlns:p14="http://schemas.microsoft.com/office/powerpoint/2010/main" xmlns="" val="2640458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27584" y="612845"/>
            <a:ext cx="7704856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 РАДУЕТ, ЧТО:</a:t>
            </a:r>
          </a:p>
          <a:p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наших глазах происходит саморазвитие личности: "тихони" стали активно включаться в образовательный процесс, дети не боятся отстаивать свою точку зрения;</a:t>
            </a:r>
          </a:p>
          <a:p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происходит развитие творческих способностей у детей </a:t>
            </a:r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через рисование</a:t>
            </a: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сочинительство </a:t>
            </a:r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сказок;</a:t>
            </a:r>
            <a:endParaRPr lang="ru-RU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- развитие умения креативно мыслить (большинство детей предлагают нестандартные решения проблем); </a:t>
            </a:r>
          </a:p>
          <a:p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социализация (умение взаимодействовать в группе: наметились новые лидеры в детском коллективе); </a:t>
            </a:r>
          </a:p>
          <a:p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интерактивное включение воспитанников в образовательный процесс: включение логопедических игр в процесс погружения в сказку служит развитию детской инициативы. </a:t>
            </a:r>
          </a:p>
        </p:txBody>
      </p:sp>
    </p:spTree>
    <p:extLst>
      <p:ext uri="{BB962C8B-B14F-4D97-AF65-F5344CB8AC3E}">
        <p14:creationId xmlns:p14="http://schemas.microsoft.com/office/powerpoint/2010/main" xmlns="" val="1693030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ynamic-background-vector-material-17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649ce689474d462f5eb625fad3dfa5ef.pn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39552" y="908720"/>
            <a:ext cx="7704856" cy="594928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3933056"/>
            <a:ext cx="6408712" cy="1584176"/>
          </a:xfrm>
        </p:spPr>
        <p:txBody>
          <a:bodyPr/>
          <a:lstStyle/>
          <a:p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СПАСИБО ЗА ВНИМАНИЕ!</a:t>
            </a: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ynamic-background-vector-material-17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22665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-900608" y="116632"/>
            <a:ext cx="11061376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Р</a:t>
            </a:r>
            <a:r>
              <a:rPr lang="ru-RU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азвитая связная речь- </a:t>
            </a:r>
          </a:p>
          <a:p>
            <a:pPr algn="ctr"/>
            <a:r>
              <a:rPr lang="ru-RU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залог успеха первоклассника</a:t>
            </a:r>
            <a:endParaRPr lang="ru-RU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908720"/>
            <a:ext cx="7358063" cy="5518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779690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ynamic-background-vector-material-17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589240"/>
          </a:xfrm>
        </p:spPr>
        <p:txBody>
          <a:bodyPr>
            <a:normAutofit/>
          </a:bodyPr>
          <a:lstStyle/>
          <a:p>
            <a:pPr algn="l"/>
            <a:r>
              <a:rPr lang="ru-RU" sz="2800" b="1" i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i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71600" y="332656"/>
            <a:ext cx="2592288" cy="129614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Занятия по развитию связной </a:t>
            </a:r>
            <a:r>
              <a:rPr lang="ru-RU" b="1" i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речи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940152" y="332656"/>
            <a:ext cx="2592288" cy="129614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Проектная деятельность </a:t>
            </a:r>
            <a:br>
              <a:rPr lang="ru-RU" b="1" i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6" name="Стрелка вправо 5"/>
          <p:cNvSpPr/>
          <p:nvPr/>
        </p:nvSpPr>
        <p:spPr>
          <a:xfrm>
            <a:off x="4211960" y="800708"/>
            <a:ext cx="866614" cy="2520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2636911"/>
            <a:ext cx="4008949" cy="30040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07504" y="1772816"/>
            <a:ext cx="86409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Цель: развить критическое мышление у детей с общим недоразвитием речи через интерактивное погружение в мир байкальских легенд</a:t>
            </a: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636911"/>
            <a:ext cx="4160019" cy="30555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865996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Dynamic-background-vector-material-17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2852936"/>
          </a:xfrm>
        </p:spPr>
        <p:txBody>
          <a:bodyPr>
            <a:normAutofit fontScale="90000"/>
          </a:bodyPr>
          <a:lstStyle/>
          <a:p>
            <a:r>
              <a:rPr lang="ru-RU" sz="2800" b="1" i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  <a:br>
              <a:rPr lang="ru-RU" sz="2800" b="1" i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- </a:t>
            </a:r>
            <a:r>
              <a:rPr lang="ru-RU" sz="2400" dirty="0" smtClean="0">
                <a:solidFill>
                  <a:srgbClr val="4BACC6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активизировать </a:t>
            </a:r>
            <a:r>
              <a:rPr lang="ru-RU" sz="2400" dirty="0">
                <a:solidFill>
                  <a:srgbClr val="4BACC6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мышление детей с общим недоразвитием речи</a:t>
            </a:r>
            <a:r>
              <a:rPr lang="ru-RU" sz="2400" dirty="0" smtClean="0">
                <a:solidFill>
                  <a:srgbClr val="4BACC6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r>
              <a:rPr lang="ru-RU" sz="2400" dirty="0">
                <a:solidFill>
                  <a:srgbClr val="4BACC6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solidFill>
                  <a:srgbClr val="4BACC6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4BACC6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- формировать </a:t>
            </a:r>
            <a:r>
              <a:rPr lang="ru-RU" sz="2400" dirty="0">
                <a:solidFill>
                  <a:srgbClr val="4BACC6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коммуникативные навыки, умение излагать свои суждения;</a:t>
            </a:r>
            <a:br>
              <a:rPr lang="ru-RU" sz="2400" dirty="0">
                <a:solidFill>
                  <a:srgbClr val="4BACC6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4BACC6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i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dirty="0" smtClean="0">
                <a:solidFill>
                  <a:srgbClr val="4BACC6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научить </a:t>
            </a:r>
            <a:r>
              <a:rPr lang="ru-RU" sz="2400" dirty="0">
                <a:solidFill>
                  <a:srgbClr val="4BACC6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ребенка использовать метод исследования в обучении, ставить перед собой вопросы, искать на них </a:t>
            </a:r>
            <a:r>
              <a:rPr lang="ru-RU" sz="2400" dirty="0" smtClean="0">
                <a:solidFill>
                  <a:srgbClr val="4BACC6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ответы.</a:t>
            </a:r>
            <a:endParaRPr lang="ru-RU" sz="2400" dirty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564904"/>
            <a:ext cx="5364163" cy="402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3972" y="116632"/>
            <a:ext cx="4822825" cy="6280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1640" y="332656"/>
            <a:ext cx="2725737" cy="817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8389" y="2132856"/>
            <a:ext cx="3932237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437479661"/>
              </p:ext>
            </p:extLst>
          </p:nvPr>
        </p:nvGraphicFramePr>
        <p:xfrm>
          <a:off x="5652120" y="715967"/>
          <a:ext cx="3491880" cy="4979465"/>
        </p:xfrm>
        <a:graphic>
          <a:graphicData uri="http://schemas.openxmlformats.org/drawingml/2006/table">
            <a:tbl>
              <a:tblPr firstRow="1" firstCol="1" bandRow="1"/>
              <a:tblGrid>
                <a:gridCol w="3491880"/>
              </a:tblGrid>
              <a:tr h="22629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Адаптированные</a:t>
                      </a:r>
                      <a:r>
                        <a:rPr lang="ru-RU" sz="1400" baseline="0" dirty="0" smtClean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 байкальские легенды:  </a:t>
                      </a:r>
                      <a:endParaRPr lang="ru-RU" sz="1400" dirty="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575" marR="5657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629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uLnTx/>
                          <a:uFillTx/>
                          <a:latin typeface="Times New Roman"/>
                          <a:ea typeface="Times New Roman"/>
                        </a:rPr>
                        <a:t>- Могучие силы Байкала;</a:t>
                      </a:r>
                      <a:endParaRPr lang="ru-RU" sz="1400" dirty="0" smtClean="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- Птица-лебедь;</a:t>
                      </a:r>
                      <a:endParaRPr lang="ru-RU" sz="1400" dirty="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575" marR="5657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5259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- Как </a:t>
                      </a: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собака друга </a:t>
                      </a:r>
                      <a:r>
                        <a:rPr lang="ru-RU" sz="1400" dirty="0" smtClean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обрела;</a:t>
                      </a:r>
                      <a:endParaRPr lang="ru-RU" sz="1400" dirty="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575" marR="5657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5259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-</a:t>
                      </a:r>
                      <a:r>
                        <a:rPr lang="ru-RU" sz="1400" baseline="0" dirty="0" smtClean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400" dirty="0" smtClean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Сорока </a:t>
                      </a: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и её </a:t>
                      </a:r>
                      <a:r>
                        <a:rPr lang="ru-RU" sz="1400" dirty="0" smtClean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птенцы;</a:t>
                      </a:r>
                      <a:endParaRPr lang="ru-RU" sz="1400" dirty="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575" marR="5657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5259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-</a:t>
                      </a:r>
                      <a:r>
                        <a:rPr lang="ru-RU" sz="1400" baseline="0" dirty="0" smtClean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400" dirty="0" smtClean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Как </a:t>
                      </a: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перевелись в Сибири </a:t>
                      </a:r>
                      <a:r>
                        <a:rPr lang="ru-RU" sz="1400" dirty="0" smtClean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львы;</a:t>
                      </a:r>
                      <a:endParaRPr lang="ru-RU" sz="1400" dirty="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575" marR="5657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7620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uLnTx/>
                          <a:uFillTx/>
                          <a:latin typeface="Times New Roman"/>
                          <a:ea typeface="Times New Roman"/>
                        </a:rPr>
                        <a:t>- Хитрый кот;</a:t>
                      </a:r>
                    </a:p>
                  </a:txBody>
                  <a:tcPr marL="56575" marR="5657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5259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uLnTx/>
                          <a:uFillTx/>
                          <a:latin typeface="Times New Roman"/>
                          <a:ea typeface="Times New Roman"/>
                        </a:rPr>
                        <a:t>- Медведь;               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uLnTx/>
                          <a:uFillTx/>
                          <a:latin typeface="Times New Roman"/>
                          <a:ea typeface="Times New Roman"/>
                        </a:rPr>
                        <a:t>- Бабочки и солнышко;</a:t>
                      </a:r>
                    </a:p>
                  </a:txBody>
                  <a:tcPr marL="56575" marR="5657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5259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uLnTx/>
                          <a:uFillTx/>
                          <a:latin typeface="Times New Roman"/>
                          <a:ea typeface="Times New Roman"/>
                        </a:rPr>
                        <a:t>- Девушка и месяц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575" marR="5657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5259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575" marR="5657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5259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575" marR="5657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349046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ynamic-background-vector-material-17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260648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517632" cy="2592288"/>
          </a:xfrm>
        </p:spPr>
        <p:txBody>
          <a:bodyPr>
            <a:normAutofit fontScale="90000"/>
          </a:bodyPr>
          <a:lstStyle/>
          <a:p>
            <a:r>
              <a:rPr lang="ru-RU" sz="2400" b="1" i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i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i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i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Основа проектной деятельности – положение о 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«критическом мышлении» (Ж. Пиаже, Дж. </a:t>
            </a:r>
            <a:r>
              <a:rPr lang="ru-RU" sz="2400" b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Брунер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Л. С. </a:t>
            </a:r>
            <a:r>
              <a:rPr lang="ru-RU" sz="2400" b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Выготский</a:t>
            </a:r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):</a:t>
            </a:r>
            <a:b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«Значение слова есть феномен мышления» </a:t>
            </a:r>
            <a:b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Критическое мышление развивается путем наложения новой информации на жизненный опыт детей, который формируется в детском саду в атмосфере сказки и игры.</a:t>
            </a:r>
            <a:b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Использование технологии «Дидактический </a:t>
            </a:r>
            <a:r>
              <a:rPr lang="ru-RU" sz="2400" b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синквейн</a:t>
            </a:r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b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дает возможность личностного роста ребенка, развития его индивидуальности, развития его мышления.</a:t>
            </a:r>
            <a:r>
              <a:rPr lang="ru-RU" sz="18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  <p:pic>
        <p:nvPicPr>
          <p:cNvPr id="10" name="Рисунок 9" descr="20201207_101937.jpg"/>
          <p:cNvPicPr>
            <a:picLocks noChangeAspect="1"/>
          </p:cNvPicPr>
          <p:nvPr/>
        </p:nvPicPr>
        <p:blipFill>
          <a:blip r:embed="rId3" cstate="print">
            <a:lum bright="20000"/>
          </a:blip>
          <a:srcRect l="4105" t="4220" r="12526" b="2737"/>
          <a:stretch>
            <a:fillRect/>
          </a:stretch>
        </p:blipFill>
        <p:spPr>
          <a:xfrm rot="5400000">
            <a:off x="229207" y="4243401"/>
            <a:ext cx="2924945" cy="2304256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11" name="TextBox 10"/>
          <p:cNvSpPr txBox="1"/>
          <p:nvPr/>
        </p:nvSpPr>
        <p:spPr>
          <a:xfrm>
            <a:off x="3563888" y="4293096"/>
            <a:ext cx="30243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Скажи мне - я забуду,</a:t>
            </a:r>
          </a:p>
          <a:p>
            <a:r>
              <a:rPr lang="ru-RU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Покажи мне - я запомню,</a:t>
            </a:r>
          </a:p>
          <a:p>
            <a:r>
              <a:rPr lang="ru-RU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Вовлеки меня - я пойму.</a:t>
            </a:r>
            <a:endParaRPr lang="ru-RU" i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8928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840" y="13961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39552" y="404664"/>
            <a:ext cx="86044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Методика проведения занятий по развитию связной речи</a:t>
            </a:r>
            <a:endParaRPr lang="ru-RU" sz="2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716016" y="1209936"/>
            <a:ext cx="345638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Чтение сказки проводится с остановками - логопедическими играми, направленными на развитие общей и мелкой моторики, речевого дыхания. После каждой остановки задается проблемный вопрос, вопрос на продолжение сюжетной линии. Затем читаем следующую часть и т. д.</a:t>
            </a:r>
            <a:endParaRPr lang="ru-RU" dirty="0"/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550034" y="1926298"/>
            <a:ext cx="5635556" cy="3744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640458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ynamic-background-vector-material-17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107504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4760" y="5733256"/>
            <a:ext cx="9144000" cy="836712"/>
          </a:xfrm>
        </p:spPr>
        <p:txBody>
          <a:bodyPr>
            <a:normAutofit/>
          </a:bodyPr>
          <a:lstStyle/>
          <a:p>
            <a:pPr algn="l"/>
            <a:r>
              <a:rPr lang="ru-RU" sz="2800" b="1" i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Вызов</a:t>
            </a:r>
            <a:endParaRPr lang="ru-RU" sz="2800" b="1" i="1" dirty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71600" y="1988840"/>
            <a:ext cx="340283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Осмысление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052736"/>
            <a:ext cx="2657805" cy="2684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0" y="5805264"/>
            <a:ext cx="9324528" cy="10527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800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9512" y="6093296"/>
            <a:ext cx="89644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Вызов (составление дидактического </a:t>
            </a:r>
            <a:r>
              <a:rPr lang="ru-RU" sz="2400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синквейна</a:t>
            </a:r>
            <a:r>
              <a:rPr lang="ru-RU" sz="24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2400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71600" y="4725144"/>
            <a:ext cx="8280920" cy="10801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971600" y="5085184"/>
            <a:ext cx="83529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Осмысление: (круг «Ученый совет»)</a:t>
            </a:r>
            <a:endParaRPr lang="ru-RU" sz="2400" dirty="0" smtClean="0">
              <a:solidFill>
                <a:schemeClr val="bg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123728" y="3717032"/>
            <a:ext cx="7128792" cy="1008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2411760" y="3789040"/>
            <a:ext cx="67322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Рефлексия: Волшебная юрта идей; прием «Продолжи сказку»</a:t>
            </a:r>
            <a:endParaRPr lang="ru-RU" sz="2400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Рисунок 17" descr="malchik_i_devochka_34_06071145.png"/>
          <p:cNvPicPr>
            <a:picLocks noChangeAspect="1"/>
          </p:cNvPicPr>
          <p:nvPr/>
        </p:nvPicPr>
        <p:blipFill>
          <a:blip r:embed="rId5" cstate="screen"/>
          <a:srcRect l="5901" r="66537" b="4851"/>
          <a:stretch>
            <a:fillRect/>
          </a:stretch>
        </p:blipFill>
        <p:spPr>
          <a:xfrm>
            <a:off x="1259632" y="3284984"/>
            <a:ext cx="545656" cy="1412776"/>
          </a:xfrm>
          <a:prstGeom prst="rect">
            <a:avLst/>
          </a:prstGeom>
        </p:spPr>
      </p:pic>
      <p:pic>
        <p:nvPicPr>
          <p:cNvPr id="19" name="Рисунок 18" descr="20201207_095238.jpg"/>
          <p:cNvPicPr>
            <a:picLocks noChangeAspect="1"/>
          </p:cNvPicPr>
          <p:nvPr/>
        </p:nvPicPr>
        <p:blipFill>
          <a:blip r:embed="rId6" cstate="print">
            <a:lum bright="20000"/>
          </a:blip>
          <a:srcRect l="5981" t="1647" r="13038" b="2658"/>
          <a:stretch>
            <a:fillRect/>
          </a:stretch>
        </p:blipFill>
        <p:spPr>
          <a:xfrm rot="5400000">
            <a:off x="75454" y="4901210"/>
            <a:ext cx="980727" cy="772612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20" name="TextBox 19"/>
          <p:cNvSpPr txBox="1"/>
          <p:nvPr/>
        </p:nvSpPr>
        <p:spPr>
          <a:xfrm>
            <a:off x="1547664" y="188640"/>
            <a:ext cx="6733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Поэтапная  интерактивная работа</a:t>
            </a:r>
            <a:endParaRPr lang="ru-RU" sz="2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580112" y="1052736"/>
            <a:ext cx="3563888" cy="2672916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599</TotalTime>
  <Words>403</Words>
  <Application>Microsoft Office PowerPoint</Application>
  <PresentationFormat>Экран (4:3)</PresentationFormat>
  <Paragraphs>70</Paragraphs>
  <Slides>14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 Развитие связной речи у детей старшего дошкольного возраста с ОНР с помощью технологии развития критического мышления</vt:lpstr>
      <vt:lpstr>Слайд 2</vt:lpstr>
      <vt:lpstr> </vt:lpstr>
      <vt:lpstr>Задачи:   - активизировать мышление детей с общим недоразвитием речи; - формировать коммуникативные навыки, умение излагать свои суждения;   - научить ребенка использовать метод исследования в обучении, ставить перед собой вопросы, искать на них ответы.</vt:lpstr>
      <vt:lpstr>Слайд 5</vt:lpstr>
      <vt:lpstr>   Основа проектной деятельности – положение о «критическом мышлении» (Ж. Пиаже, Дж. Брунер, Л. С. Выготский): «Значение слова есть феномен мышления»   Критическое мышление развивается путем наложения новой информации на жизненный опыт детей, который формируется в детском саду в атмосфере сказки и игры.  Использование технологии «Дидактический синквейн»  дает возможность личностного роста ребенка, развития его индивидуальности, развития его мышления. </vt:lpstr>
      <vt:lpstr>Слайд 7</vt:lpstr>
      <vt:lpstr>Вызов</vt:lpstr>
      <vt:lpstr>Слайд 9</vt:lpstr>
      <vt:lpstr>Слайд 10</vt:lpstr>
      <vt:lpstr>Слайд 11</vt:lpstr>
      <vt:lpstr>Слайд 12</vt:lpstr>
      <vt:lpstr>Слайд 13</vt:lpstr>
      <vt:lpstr>СПАСИБО ЗА ВНИМАНИЕ!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Acer</cp:lastModifiedBy>
  <cp:revision>62</cp:revision>
  <dcterms:created xsi:type="dcterms:W3CDTF">2019-05-04T08:17:26Z</dcterms:created>
  <dcterms:modified xsi:type="dcterms:W3CDTF">2020-12-09T08:40:41Z</dcterms:modified>
</cp:coreProperties>
</file>