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272" r:id="rId3"/>
    <p:sldId id="269" r:id="rId4"/>
    <p:sldId id="261" r:id="rId5"/>
    <p:sldId id="274" r:id="rId6"/>
    <p:sldId id="270" r:id="rId7"/>
    <p:sldId id="275" r:id="rId8"/>
    <p:sldId id="263" r:id="rId9"/>
    <p:sldId id="279" r:id="rId10"/>
    <p:sldId id="286" r:id="rId11"/>
    <p:sldId id="285" r:id="rId12"/>
    <p:sldId id="287" r:id="rId13"/>
    <p:sldId id="276" r:id="rId14"/>
    <p:sldId id="26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77F54E-F480-4BAD-B47B-4F2B52FD6B06}" type="datetimeFigureOut">
              <a:rPr lang="ru-RU" smtClean="0"/>
              <a:pPr/>
              <a:t>09.12.2020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5BF23-672A-4BCB-AA81-422A80C673A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BF23-672A-4BCB-AA81-422A80C673A2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AE347-462B-42E9-AFD2-14DF13F156E1}" type="datetimeFigureOut">
              <a:rPr lang="ru-RU" smtClean="0"/>
              <a:pPr/>
              <a:t>09.12.2020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FF9AD-B1E6-42FC-B568-8A080C4A63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AE347-462B-42E9-AFD2-14DF13F156E1}" type="datetimeFigureOut">
              <a:rPr lang="ru-RU" smtClean="0"/>
              <a:pPr/>
              <a:t>09.12.2020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FF9AD-B1E6-42FC-B568-8A080C4A63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AE347-462B-42E9-AFD2-14DF13F156E1}" type="datetimeFigureOut">
              <a:rPr lang="ru-RU" smtClean="0"/>
              <a:pPr/>
              <a:t>09.12.2020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FF9AD-B1E6-42FC-B568-8A080C4A63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AE347-462B-42E9-AFD2-14DF13F156E1}" type="datetimeFigureOut">
              <a:rPr lang="ru-RU" smtClean="0"/>
              <a:pPr/>
              <a:t>09.12.2020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FF9AD-B1E6-42FC-B568-8A080C4A63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AE347-462B-42E9-AFD2-14DF13F156E1}" type="datetimeFigureOut">
              <a:rPr lang="ru-RU" smtClean="0"/>
              <a:pPr/>
              <a:t>09.12.2020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FF9AD-B1E6-42FC-B568-8A080C4A63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AE347-462B-42E9-AFD2-14DF13F156E1}" type="datetimeFigureOut">
              <a:rPr lang="ru-RU" smtClean="0"/>
              <a:pPr/>
              <a:t>09.12.2020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FF9AD-B1E6-42FC-B568-8A080C4A63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AE347-462B-42E9-AFD2-14DF13F156E1}" type="datetimeFigureOut">
              <a:rPr lang="ru-RU" smtClean="0"/>
              <a:pPr/>
              <a:t>09.12.2020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FF9AD-B1E6-42FC-B568-8A080C4A63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AE347-462B-42E9-AFD2-14DF13F156E1}" type="datetimeFigureOut">
              <a:rPr lang="ru-RU" smtClean="0"/>
              <a:pPr/>
              <a:t>09.12.2020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FF9AD-B1E6-42FC-B568-8A080C4A63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AE347-462B-42E9-AFD2-14DF13F156E1}" type="datetimeFigureOut">
              <a:rPr lang="ru-RU" smtClean="0"/>
              <a:pPr/>
              <a:t>09.12.2020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FF9AD-B1E6-42FC-B568-8A080C4A63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AE347-462B-42E9-AFD2-14DF13F156E1}" type="datetimeFigureOut">
              <a:rPr lang="ru-RU" smtClean="0"/>
              <a:pPr/>
              <a:t>09.12.2020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FF9AD-B1E6-42FC-B568-8A080C4A63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AE347-462B-42E9-AFD2-14DF13F156E1}" type="datetimeFigureOut">
              <a:rPr lang="ru-RU" smtClean="0"/>
              <a:pPr/>
              <a:t>09.12.2020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FF9AD-B1E6-42FC-B568-8A080C4A63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AE347-462B-42E9-AFD2-14DF13F156E1}" type="datetimeFigureOut">
              <a:rPr lang="ru-RU" smtClean="0"/>
              <a:pPr/>
              <a:t>09.12.2020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FF9AD-B1E6-42FC-B568-8A080C4A638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ynamic-background-vector-material-17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2665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649ce689474d462f5eb625fad3dfa5ef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83568" y="-99392"/>
            <a:ext cx="7884368" cy="47251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844824"/>
            <a:ext cx="6480720" cy="2376264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Развитие связной речи у детей старшего дошкольного возраста с ОНР с помощью технологии развития критического мышления</a:t>
            </a:r>
            <a:endParaRPr lang="ru-RU" sz="32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5805264"/>
            <a:ext cx="4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Карагаева</a:t>
            </a:r>
            <a:r>
              <a:rPr lang="ru-RU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Вера Степановна,</a:t>
            </a:r>
          </a:p>
          <a:p>
            <a:r>
              <a:rPr lang="ru-RU" b="1" dirty="0" smtClean="0">
                <a:latin typeface="Times New Roman" pitchFamily="18" charset="0"/>
                <a:ea typeface="+mj-ea"/>
                <a:cs typeface="Times New Roman" pitchFamily="18" charset="0"/>
              </a:rPr>
              <a:t>учитель-логопед МАДОУ «ЦРР- Детский сад №91 «Строитель» г. Улан-Удэ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40" y="1396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1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 bwMode="auto">
          <a:xfrm>
            <a:off x="669975" y="1772816"/>
            <a:ext cx="3758009" cy="312828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1196752"/>
            <a:ext cx="39604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 smtClean="0">
                <a:latin typeface="Monotype Corsiva" pitchFamily="66" charset="0"/>
              </a:rPr>
              <a:t>Синквейн</a:t>
            </a:r>
            <a:r>
              <a:rPr lang="ru-RU" sz="2800" dirty="0" smtClean="0">
                <a:latin typeface="Monotype Corsiva" pitchFamily="66" charset="0"/>
              </a:rPr>
              <a:t> по мотивам байкальской  легенды</a:t>
            </a:r>
          </a:p>
          <a:p>
            <a:r>
              <a:rPr lang="ru-RU" sz="2800" dirty="0" smtClean="0">
                <a:latin typeface="Monotype Corsiva" pitchFamily="66" charset="0"/>
              </a:rPr>
              <a:t> «Жена </a:t>
            </a:r>
            <a:r>
              <a:rPr lang="ru-RU" sz="2800" dirty="0" err="1" smtClean="0">
                <a:latin typeface="Monotype Corsiva" pitchFamily="66" charset="0"/>
              </a:rPr>
              <a:t>Хориноя</a:t>
            </a:r>
            <a:r>
              <a:rPr lang="ru-RU" sz="2800" dirty="0" smtClean="0">
                <a:latin typeface="Monotype Corsiva" pitchFamily="66" charset="0"/>
              </a:rPr>
              <a:t>»</a:t>
            </a:r>
          </a:p>
          <a:p>
            <a:endParaRPr lang="ru-RU" sz="2800" dirty="0" smtClean="0">
              <a:latin typeface="Monotype Corsiva" pitchFamily="66" charset="0"/>
            </a:endParaRPr>
          </a:p>
          <a:p>
            <a:r>
              <a:rPr lang="ru-RU" sz="2800" dirty="0" smtClean="0">
                <a:latin typeface="Monotype Corsiva" pitchFamily="66" charset="0"/>
              </a:rPr>
              <a:t>Лебедь.</a:t>
            </a:r>
          </a:p>
          <a:p>
            <a:r>
              <a:rPr lang="ru-RU" sz="2800" dirty="0" smtClean="0">
                <a:latin typeface="Monotype Corsiva" pitchFamily="66" charset="0"/>
              </a:rPr>
              <a:t>Белый, верный,</a:t>
            </a:r>
          </a:p>
          <a:p>
            <a:r>
              <a:rPr lang="ru-RU" sz="2800" dirty="0" smtClean="0">
                <a:latin typeface="Monotype Corsiva" pitchFamily="66" charset="0"/>
              </a:rPr>
              <a:t>Летает,  плавает, гогочет,</a:t>
            </a:r>
          </a:p>
          <a:p>
            <a:r>
              <a:rPr lang="ru-RU" sz="2800" dirty="0" smtClean="0">
                <a:latin typeface="Monotype Corsiva" pitchFamily="66" charset="0"/>
              </a:rPr>
              <a:t>Не может жить без неба.</a:t>
            </a:r>
          </a:p>
          <a:p>
            <a:r>
              <a:rPr lang="ru-RU" sz="2800" dirty="0" smtClean="0">
                <a:latin typeface="Monotype Corsiva" pitchFamily="66" charset="0"/>
              </a:rPr>
              <a:t>Птица.</a:t>
            </a:r>
            <a:endParaRPr lang="ru-RU" sz="28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045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40" y="1396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2999413" cy="4161744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851920" y="1700808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 smtClean="0">
                <a:solidFill>
                  <a:srgbClr val="C00000"/>
                </a:solidFill>
                <a:latin typeface="Monotype Corsiva" panose="03010101010201010101" pitchFamily="66" charset="0"/>
              </a:rPr>
              <a:t>Хориной</a:t>
            </a:r>
            <a:r>
              <a:rPr lang="ru-RU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.</a:t>
            </a:r>
          </a:p>
          <a:p>
            <a:endParaRPr lang="ru-RU" b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r>
              <a:rPr lang="ru-RU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Хитрый, многодетный.</a:t>
            </a:r>
          </a:p>
          <a:p>
            <a:endParaRPr lang="ru-RU" b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r>
              <a:rPr lang="ru-RU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Украл поймал,  потерял,</a:t>
            </a:r>
          </a:p>
          <a:p>
            <a:endParaRPr lang="ru-RU" b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r>
              <a:rPr lang="ru-RU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Остался один с сыновьями -</a:t>
            </a:r>
          </a:p>
          <a:p>
            <a:endParaRPr lang="ru-RU" b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r>
              <a:rPr lang="ru-RU" b="1" dirty="0" err="1" smtClean="0">
                <a:solidFill>
                  <a:srgbClr val="C00000"/>
                </a:solidFill>
                <a:latin typeface="Monotype Corsiva" panose="03010101010201010101" pitchFamily="66" charset="0"/>
              </a:rPr>
              <a:t>Хоринский</a:t>
            </a:r>
            <a:r>
              <a:rPr lang="ru-RU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род.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07904" y="69269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>
                <a:latin typeface="Monotype Corsiva" pitchFamily="66" charset="0"/>
              </a:rPr>
              <a:t>Синквейн</a:t>
            </a:r>
            <a:r>
              <a:rPr lang="ru-RU" dirty="0" smtClean="0">
                <a:latin typeface="Monotype Corsiva" pitchFamily="66" charset="0"/>
              </a:rPr>
              <a:t> по мотивам байкальской  легенды</a:t>
            </a:r>
          </a:p>
          <a:p>
            <a:r>
              <a:rPr lang="ru-RU" dirty="0" smtClean="0">
                <a:latin typeface="Monotype Corsiva" pitchFamily="66" charset="0"/>
              </a:rPr>
              <a:t> «Жена </a:t>
            </a:r>
            <a:r>
              <a:rPr lang="ru-RU" dirty="0" err="1" smtClean="0">
                <a:latin typeface="Monotype Corsiva" pitchFamily="66" charset="0"/>
              </a:rPr>
              <a:t>Хориноя</a:t>
            </a:r>
            <a:r>
              <a:rPr lang="ru-RU" dirty="0" smtClean="0">
                <a:latin typeface="Monotype Corsiva" pitchFamily="66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xmlns="" val="264045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40" y="1396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http://shadowsaxes.clan.su/_nw/2/573389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2969730" cy="2692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67944" y="1772816"/>
            <a:ext cx="33843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Омулёвая бочка.</a:t>
            </a:r>
          </a:p>
          <a:p>
            <a:endParaRPr lang="ru-RU" b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r>
              <a:rPr lang="ru-RU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Полная , игристая ,</a:t>
            </a:r>
          </a:p>
          <a:p>
            <a:endParaRPr lang="ru-RU" b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r>
              <a:rPr lang="ru-RU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Плавала, играла, косяки водила,</a:t>
            </a:r>
          </a:p>
          <a:p>
            <a:endParaRPr lang="ru-RU" b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r>
              <a:rPr lang="ru-RU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Забрал её  Байкал-батюшка – </a:t>
            </a:r>
          </a:p>
          <a:p>
            <a:endParaRPr lang="ru-RU" b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r>
              <a:rPr lang="ru-RU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Нет рыбы. </a:t>
            </a:r>
            <a:endParaRPr lang="ru-RU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07904" y="69269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err="1" smtClean="0">
                <a:latin typeface="Monotype Corsiva" pitchFamily="66" charset="0"/>
              </a:rPr>
              <a:t>Синквейн</a:t>
            </a:r>
            <a:r>
              <a:rPr lang="ru-RU" dirty="0" smtClean="0">
                <a:latin typeface="Monotype Corsiva" pitchFamily="66" charset="0"/>
              </a:rPr>
              <a:t> по мотивам байкальской  легенды</a:t>
            </a:r>
          </a:p>
          <a:p>
            <a:pPr algn="ctr"/>
            <a:r>
              <a:rPr lang="ru-RU" dirty="0" smtClean="0">
                <a:latin typeface="Monotype Corsiva" pitchFamily="66" charset="0"/>
              </a:rPr>
              <a:t> «Омулевая бочка»</a:t>
            </a:r>
          </a:p>
        </p:txBody>
      </p:sp>
    </p:spTree>
    <p:extLst>
      <p:ext uri="{BB962C8B-B14F-4D97-AF65-F5344CB8AC3E}">
        <p14:creationId xmlns:p14="http://schemas.microsoft.com/office/powerpoint/2010/main" xmlns="" val="264045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612845"/>
            <a:ext cx="770485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 РАДУЕТ, ЧТО:</a:t>
            </a:r>
          </a:p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наших глазах происходит саморазвитие личности: "тихони" стали активно включаться в образовательный процесс, дети не боятся отстаивать свою точку зрения;</a:t>
            </a:r>
          </a:p>
          <a:p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происходит развитие творческих способностей у детей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рисование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сочинительство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сказок;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развитие умения креативно мыслить (большинство детей предлагают нестандартные решения проблем); </a:t>
            </a:r>
          </a:p>
          <a:p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социализация (умение взаимодействовать в группе: наметились новые лидеры в детском коллективе); </a:t>
            </a:r>
          </a:p>
          <a:p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интерактивное включение воспитанников в образовательный процесс: включение логопедических игр в процесс погружения в сказку служит развитию детской инициативы. </a:t>
            </a:r>
          </a:p>
        </p:txBody>
      </p:sp>
    </p:spTree>
    <p:extLst>
      <p:ext uri="{BB962C8B-B14F-4D97-AF65-F5344CB8AC3E}">
        <p14:creationId xmlns:p14="http://schemas.microsoft.com/office/powerpoint/2010/main" xmlns="" val="169303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ynamic-background-vector-material-17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649ce689474d462f5eb625fad3dfa5ef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39552" y="908720"/>
            <a:ext cx="7704856" cy="59492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3933056"/>
            <a:ext cx="6408712" cy="1584176"/>
          </a:xfrm>
        </p:spPr>
        <p:txBody>
          <a:bodyPr/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СПАСИБО ЗА ВНИМАНИЕ!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ynamic-background-vector-material-17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2665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900608" y="116632"/>
            <a:ext cx="1106137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</a:t>
            </a:r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азвитая связная речь- </a:t>
            </a:r>
          </a:p>
          <a:p>
            <a:pPr algn="ctr"/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залог успеха первоклассника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7358063" cy="551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7969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ynamic-background-vector-material-17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589240"/>
          </a:xfrm>
        </p:spPr>
        <p:txBody>
          <a:bodyPr>
            <a:normAutofit/>
          </a:bodyPr>
          <a:lstStyle/>
          <a:p>
            <a:pPr algn="l"/>
            <a:r>
              <a:rPr lang="ru-RU" sz="28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332656"/>
            <a:ext cx="2592288" cy="12961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Занятия по развитию связной </a:t>
            </a:r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речи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940152" y="332656"/>
            <a:ext cx="2592288" cy="12961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Проектная деятельность </a:t>
            </a:r>
            <a:br>
              <a:rPr lang="ru-RU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Стрелка вправо 5"/>
          <p:cNvSpPr/>
          <p:nvPr/>
        </p:nvSpPr>
        <p:spPr>
          <a:xfrm>
            <a:off x="4211960" y="800708"/>
            <a:ext cx="866614" cy="2520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36911"/>
            <a:ext cx="4008949" cy="300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7504" y="1772816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 развить критическое мышление у детей с общим недоразвитием речи через интерактивное погружение в мир байкальских легенд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36911"/>
            <a:ext cx="4160019" cy="3055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6599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ynamic-background-vector-material-17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852936"/>
          </a:xfrm>
        </p:spPr>
        <p:txBody>
          <a:bodyPr>
            <a:normAutofit fontScale="90000"/>
          </a:bodyPr>
          <a:lstStyle/>
          <a:p>
            <a:r>
              <a:rPr lang="ru-RU" sz="28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br>
              <a:rPr lang="ru-RU" sz="28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ru-RU" sz="2400" dirty="0" smtClean="0">
                <a:solidFill>
                  <a:srgbClr val="4BAC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активизировать </a:t>
            </a:r>
            <a:r>
              <a:rPr lang="ru-RU" sz="2400" dirty="0">
                <a:solidFill>
                  <a:srgbClr val="4BAC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мышление детей с общим недоразвитием речи</a:t>
            </a:r>
            <a:r>
              <a:rPr lang="ru-RU" sz="2400" dirty="0" smtClean="0">
                <a:solidFill>
                  <a:srgbClr val="4BAC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2400" dirty="0">
                <a:solidFill>
                  <a:srgbClr val="4BAC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4BAC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4BAC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- формировать </a:t>
            </a:r>
            <a:r>
              <a:rPr lang="ru-RU" sz="2400" dirty="0">
                <a:solidFill>
                  <a:srgbClr val="4BAC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коммуникативные навыки, умение излагать свои суждения;</a:t>
            </a:r>
            <a:br>
              <a:rPr lang="ru-RU" sz="2400" dirty="0">
                <a:solidFill>
                  <a:srgbClr val="4BAC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4BAC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 smtClean="0">
                <a:solidFill>
                  <a:srgbClr val="4BAC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научить </a:t>
            </a:r>
            <a:r>
              <a:rPr lang="ru-RU" sz="2400" dirty="0">
                <a:solidFill>
                  <a:srgbClr val="4BAC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ребенка использовать метод исследования в обучении, ставить перед собой вопросы, искать на них </a:t>
            </a:r>
            <a:r>
              <a:rPr lang="ru-RU" sz="2400" dirty="0" smtClean="0">
                <a:solidFill>
                  <a:srgbClr val="4BAC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ответы.</a:t>
            </a:r>
            <a:endParaRPr lang="ru-RU" sz="24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564904"/>
            <a:ext cx="5364163" cy="402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972" y="116632"/>
            <a:ext cx="4822825" cy="628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32656"/>
            <a:ext cx="27257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389" y="2132856"/>
            <a:ext cx="39322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37479661"/>
              </p:ext>
            </p:extLst>
          </p:nvPr>
        </p:nvGraphicFramePr>
        <p:xfrm>
          <a:off x="5652120" y="715967"/>
          <a:ext cx="3491880" cy="4979465"/>
        </p:xfrm>
        <a:graphic>
          <a:graphicData uri="http://schemas.openxmlformats.org/drawingml/2006/table">
            <a:tbl>
              <a:tblPr firstRow="1" firstCol="1" bandRow="1"/>
              <a:tblGrid>
                <a:gridCol w="3491880"/>
              </a:tblGrid>
              <a:tr h="22629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Times New Roman"/>
                        </a:rPr>
                        <a:t>Адаптированные</a:t>
                      </a:r>
                      <a:r>
                        <a:rPr lang="ru-RU" sz="1400" baseline="0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Times New Roman"/>
                        </a:rPr>
                        <a:t> байкальские легенды:  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6575" marR="56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</a:rPr>
                        <a:t>- Могучие силы Байкала;</a:t>
                      </a:r>
                      <a:endParaRPr lang="ru-RU" sz="1400" dirty="0" smtClean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Times New Roman"/>
                        </a:rPr>
                        <a:t>- Птица-лебедь;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6575" marR="56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59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Times New Roman"/>
                        </a:rPr>
                        <a:t>- Как </a:t>
                      </a:r>
                      <a:r>
                        <a:rPr lang="ru-RU" sz="1400" dirty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Times New Roman"/>
                        </a:rPr>
                        <a:t>собака друга </a:t>
                      </a:r>
                      <a:r>
                        <a:rPr lang="ru-RU" sz="1400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Times New Roman"/>
                        </a:rPr>
                        <a:t>обрела;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6575" marR="56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59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r>
                        <a:rPr lang="ru-RU" sz="1400" baseline="0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Times New Roman"/>
                        </a:rPr>
                        <a:t>Сорока </a:t>
                      </a:r>
                      <a:r>
                        <a:rPr lang="ru-RU" sz="1400" dirty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Times New Roman"/>
                        </a:rPr>
                        <a:t>и её </a:t>
                      </a:r>
                      <a:r>
                        <a:rPr lang="ru-RU" sz="1400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Times New Roman"/>
                        </a:rPr>
                        <a:t>птенцы;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6575" marR="56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59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r>
                        <a:rPr lang="ru-RU" sz="1400" baseline="0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Times New Roman"/>
                        </a:rPr>
                        <a:t>Как </a:t>
                      </a:r>
                      <a:r>
                        <a:rPr lang="ru-RU" sz="1400" dirty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Times New Roman"/>
                        </a:rPr>
                        <a:t>перевелись в Сибири </a:t>
                      </a:r>
                      <a:r>
                        <a:rPr lang="ru-RU" sz="1400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Times New Roman"/>
                        </a:rPr>
                        <a:t>львы;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6575" marR="56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62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</a:rPr>
                        <a:t>- Хитрый кот;</a:t>
                      </a:r>
                    </a:p>
                  </a:txBody>
                  <a:tcPr marL="56575" marR="56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5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</a:rPr>
                        <a:t>- Медведь;          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</a:rPr>
                        <a:t>- Бабочки и солнышко;</a:t>
                      </a:r>
                    </a:p>
                  </a:txBody>
                  <a:tcPr marL="56575" marR="56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5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</a:rPr>
                        <a:t>- Девушка и месяц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6575" marR="56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59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6575" marR="56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59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6575" marR="56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34904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ynamic-background-vector-material-17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260648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517632" cy="2592288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Основа проектной деятельности – положение о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«критическом мышлении» (Ж. Пиаже, Дж.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Брунер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Л. С.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Выготский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b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«Значение слова есть феномен мышления» </a:t>
            </a:r>
            <a:b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Критическое мышление развивается путем наложения новой информации на жизненный опыт детей, который формируется в детском саду в атмосфере сказки и игры.</a:t>
            </a:r>
            <a:b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Использование технологии «Дидактический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синквейн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дает возможность личностного роста ребенка, развития его индивидуальности, развития его мышления.</a:t>
            </a: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10" name="Рисунок 9" descr="20201207_101937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rcRect l="4105" t="4220" r="12526" b="2737"/>
          <a:stretch>
            <a:fillRect/>
          </a:stretch>
        </p:blipFill>
        <p:spPr>
          <a:xfrm rot="5400000">
            <a:off x="229207" y="4243401"/>
            <a:ext cx="2924945" cy="2304256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563888" y="4293096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Скажи мне - я забуду,</a:t>
            </a:r>
          </a:p>
          <a:p>
            <a: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Покажи мне - я запомню,</a:t>
            </a:r>
          </a:p>
          <a:p>
            <a: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Вовлеки меня - я пойму.</a:t>
            </a:r>
            <a:endParaRPr lang="ru-RU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892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40" y="1396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404664"/>
            <a:ext cx="8604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Методика проведения занятий по развитию связной речи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16016" y="1209936"/>
            <a:ext cx="34563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Чтение сказки проводится с остановками - логопедическими играми, направленными на развитие общей и мелкой моторики, речевого дыхания. После каждой остановки задается проблемный вопрос, вопрос на продолжение сюжетной линии. Затем читаем следующую часть и т. д.</a:t>
            </a:r>
            <a:endParaRPr lang="ru-RU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50034" y="1926298"/>
            <a:ext cx="5635556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4045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ynamic-background-vector-material-17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7504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4760" y="5733256"/>
            <a:ext cx="9144000" cy="836712"/>
          </a:xfrm>
        </p:spPr>
        <p:txBody>
          <a:bodyPr>
            <a:normAutofit/>
          </a:bodyPr>
          <a:lstStyle/>
          <a:p>
            <a:pPr algn="l"/>
            <a:r>
              <a:rPr lang="ru-RU" sz="28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Вызов</a:t>
            </a:r>
            <a:endParaRPr lang="ru-RU" sz="2800" b="1" i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1988840"/>
            <a:ext cx="3402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Осмысление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52736"/>
            <a:ext cx="2657805" cy="268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5805264"/>
            <a:ext cx="9324528" cy="1052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6093296"/>
            <a:ext cx="8964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Вызов (составление дидактического </a:t>
            </a:r>
            <a:r>
              <a:rPr lang="ru-RU" sz="24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синквейна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71600" y="4725144"/>
            <a:ext cx="828092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971600" y="5085184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Осмысление: (круг «Ученый совет»)</a:t>
            </a:r>
            <a:endParaRPr lang="ru-RU" sz="2400" dirty="0" smtClean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23728" y="3717032"/>
            <a:ext cx="7128792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411760" y="3789040"/>
            <a:ext cx="6732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Рефлексия: Волшебная юрта идей; прием «Продолжи сказку»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 descr="malchik_i_devochka_34_06071145.png"/>
          <p:cNvPicPr>
            <a:picLocks noChangeAspect="1"/>
          </p:cNvPicPr>
          <p:nvPr/>
        </p:nvPicPr>
        <p:blipFill>
          <a:blip r:embed="rId5" cstate="screen"/>
          <a:srcRect l="5901" r="66537" b="4851"/>
          <a:stretch>
            <a:fillRect/>
          </a:stretch>
        </p:blipFill>
        <p:spPr>
          <a:xfrm>
            <a:off x="1259632" y="3284984"/>
            <a:ext cx="545656" cy="1412776"/>
          </a:xfrm>
          <a:prstGeom prst="rect">
            <a:avLst/>
          </a:prstGeom>
        </p:spPr>
      </p:pic>
      <p:pic>
        <p:nvPicPr>
          <p:cNvPr id="19" name="Рисунок 18" descr="20201207_095238.jpg"/>
          <p:cNvPicPr>
            <a:picLocks noChangeAspect="1"/>
          </p:cNvPicPr>
          <p:nvPr/>
        </p:nvPicPr>
        <p:blipFill>
          <a:blip r:embed="rId6" cstate="print">
            <a:lum bright="20000"/>
          </a:blip>
          <a:srcRect l="5981" t="1647" r="13038" b="2658"/>
          <a:stretch>
            <a:fillRect/>
          </a:stretch>
        </p:blipFill>
        <p:spPr>
          <a:xfrm rot="5400000">
            <a:off x="75454" y="4901210"/>
            <a:ext cx="980727" cy="772612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1547664" y="188640"/>
            <a:ext cx="6733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Поэтапная  интерактивная работа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112" y="1052736"/>
            <a:ext cx="3563888" cy="267291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403</Words>
  <Application>Microsoft Office PowerPoint</Application>
  <PresentationFormat>Экран (4:3)</PresentationFormat>
  <Paragraphs>70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 Развитие связной речи у детей старшего дошкольного возраста с ОНР с помощью технологии развития критического мышления</vt:lpstr>
      <vt:lpstr>Слайд 2</vt:lpstr>
      <vt:lpstr> </vt:lpstr>
      <vt:lpstr>Задачи:   - активизировать мышление детей с общим недоразвитием речи; - формировать коммуникативные навыки, умение излагать свои суждения;   - научить ребенка использовать метод исследования в обучении, ставить перед собой вопросы, искать на них ответы.</vt:lpstr>
      <vt:lpstr>Слайд 5</vt:lpstr>
      <vt:lpstr>   Основа проектной деятельности – положение о «критическом мышлении» (Ж. Пиаже, Дж. Брунер, Л. С. Выготский): «Значение слова есть феномен мышления»   Критическое мышление развивается путем наложения новой информации на жизненный опыт детей, который формируется в детском саду в атмосфере сказки и игры.  Использование технологии «Дидактический синквейн»  дает возможность личностного роста ребенка, развития его индивидуальности, развития его мышления. </vt:lpstr>
      <vt:lpstr>Слайд 7</vt:lpstr>
      <vt:lpstr>Вызов</vt:lpstr>
      <vt:lpstr>Слайд 9</vt:lpstr>
      <vt:lpstr>Слайд 10</vt:lpstr>
      <vt:lpstr>Слайд 11</vt:lpstr>
      <vt:lpstr>Слайд 12</vt:lpstr>
      <vt:lpstr>Слайд 13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Acer</cp:lastModifiedBy>
  <cp:revision>62</cp:revision>
  <dcterms:created xsi:type="dcterms:W3CDTF">2019-05-04T08:17:26Z</dcterms:created>
  <dcterms:modified xsi:type="dcterms:W3CDTF">2020-12-09T08:40:41Z</dcterms:modified>
</cp:coreProperties>
</file>