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300" r:id="rId3"/>
    <p:sldId id="335" r:id="rId4"/>
    <p:sldId id="329" r:id="rId5"/>
    <p:sldId id="331" r:id="rId6"/>
    <p:sldId id="332" r:id="rId7"/>
    <p:sldId id="334" r:id="rId8"/>
    <p:sldId id="333" r:id="rId9"/>
    <p:sldId id="310" r:id="rId10"/>
    <p:sldId id="320" r:id="rId11"/>
    <p:sldId id="321" r:id="rId12"/>
    <p:sldId id="322" r:id="rId13"/>
    <p:sldId id="323" r:id="rId14"/>
    <p:sldId id="311" r:id="rId15"/>
    <p:sldId id="312" r:id="rId16"/>
    <p:sldId id="318" r:id="rId17"/>
    <p:sldId id="317" r:id="rId18"/>
    <p:sldId id="324" r:id="rId19"/>
    <p:sldId id="296" r:id="rId20"/>
    <p:sldId id="289" r:id="rId21"/>
    <p:sldId id="298" r:id="rId22"/>
    <p:sldId id="327" r:id="rId23"/>
    <p:sldId id="328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1" r:id="rId34"/>
    <p:sldId id="272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72D-6451-48E1-AB85-02D0E44B191C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2A770-E7FE-405E-8599-5835FDB9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5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2A770-E7FE-405E-8599-5835FDB9CC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000108"/>
            <a:ext cx="6172200" cy="189436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Рекомендации по профилактике гриппа и ОРВИ в детских </a:t>
            </a:r>
            <a:r>
              <a:rPr lang="ru-RU" sz="2400" b="1" dirty="0" smtClean="0">
                <a:solidFill>
                  <a:srgbClr val="FFFF00"/>
                </a:solidFill>
              </a:rPr>
              <a:t> образовательных </a:t>
            </a:r>
            <a:r>
              <a:rPr lang="ru-RU" sz="2400" b="1" dirty="0">
                <a:solidFill>
                  <a:srgbClr val="FFFF00"/>
                </a:solidFill>
              </a:rPr>
              <a:t>организациях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14818"/>
            <a:ext cx="6172200" cy="137160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Заведующий отделением санитарно-эпидемиологической экспертизы по охране здоровья детей и подростков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ФБУЗ «Центр гигиены и эпидемиологии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в Республике Бурятия»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В.А. </a:t>
            </a:r>
            <a:r>
              <a:rPr lang="ru-RU" sz="1600" dirty="0" err="1" smtClean="0">
                <a:solidFill>
                  <a:schemeClr val="tx1"/>
                </a:solidFill>
              </a:rPr>
              <a:t>Муруева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6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Организовать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работу «утренних фильтров», проработать схемы изоляции детей с признаками ОРВИ, выявленными посредством «утренних фильтров».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7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Обеспечить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санузлах для детей и сотрудников бесперебойное наличие мыла в дозаторах, дезинфицирующих средств для рук в дозаторах (или салфетки), наличие электрополотенец (или рулонных полотенец), наличие плакатов с правилами мытья рук.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8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Заготовить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наглядные информационные материалы по профилактике гриппа и ОРВИ для родителей,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детей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сотрудников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дошкольного учреждения.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7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003232" cy="4989168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3400" dirty="0" smtClean="0"/>
          </a:p>
          <a:p>
            <a:pPr algn="just"/>
            <a:r>
              <a:rPr lang="ru-RU" sz="3400" dirty="0" smtClean="0"/>
              <a:t>О </a:t>
            </a:r>
            <a:r>
              <a:rPr lang="ru-RU" sz="3400" dirty="0"/>
              <a:t>преимуществах вакцинации против гриппа;</a:t>
            </a:r>
          </a:p>
          <a:p>
            <a:pPr algn="just"/>
            <a:r>
              <a:rPr lang="ru-RU" sz="3400" dirty="0" smtClean="0"/>
              <a:t>О </a:t>
            </a:r>
            <a:r>
              <a:rPr lang="ru-RU" sz="3400" dirty="0"/>
              <a:t>необходимости защищать органы дыхания при посещении общественных мест в период роста заболеваемости гриппом и ОРВИ, а также в случае наличия симптомов ОРВИ (кашель, насморк), о правилах ношения медицинской маски;</a:t>
            </a:r>
          </a:p>
          <a:p>
            <a:pPr algn="just"/>
            <a:r>
              <a:rPr lang="ru-RU" sz="3400" dirty="0" smtClean="0"/>
              <a:t>О </a:t>
            </a:r>
            <a:r>
              <a:rPr lang="ru-RU" sz="3400" dirty="0"/>
              <a:t>соблюдении гигиены рук - мыть руки с мылом по возвращении домой, перед едой, после посещения туалета, после игры с животными; при насморке и кашле чаще мыть руки;</a:t>
            </a:r>
          </a:p>
          <a:p>
            <a:pPr algn="just"/>
            <a:r>
              <a:rPr lang="ru-RU" sz="3400" dirty="0" smtClean="0"/>
              <a:t>При </a:t>
            </a:r>
            <a:r>
              <a:rPr lang="ru-RU" sz="3400" dirty="0"/>
              <a:t>поездке в общественном транспорте не снимать варежки (перчатки) и не трогать лицо;</a:t>
            </a:r>
          </a:p>
          <a:p>
            <a:pPr algn="just"/>
            <a:r>
              <a:rPr lang="ru-RU" sz="3400" dirty="0" smtClean="0"/>
              <a:t>О </a:t>
            </a:r>
            <a:r>
              <a:rPr lang="ru-RU" sz="3400" dirty="0"/>
              <a:t>воздержании от встреч с друзьями при появлении признаков заболевания (появление кашля, насморка, головной боли, слабости, температуры);</a:t>
            </a:r>
          </a:p>
          <a:p>
            <a:pPr algn="just"/>
            <a:r>
              <a:rPr lang="ru-RU" sz="3400" dirty="0" smtClean="0"/>
              <a:t>Об </a:t>
            </a:r>
            <a:r>
              <a:rPr lang="ru-RU" sz="3400" dirty="0"/>
              <a:t>использовании одноразовых салфеток при кашле, чихании (прикрывать рот и нос одноразовыми салфетками, которые потом надо выбросить или положить в полиэтиленовый мешок, а руки помыть с мылом или обработать влажными салфетками; сморкаться нужно в одноразовые салфетки, после чего их необходимо выбросить и обработать руки с мылом);</a:t>
            </a:r>
          </a:p>
          <a:p>
            <a:pPr algn="just"/>
            <a:r>
              <a:rPr lang="ru-RU" sz="3400" dirty="0" smtClean="0"/>
              <a:t>О </a:t>
            </a:r>
            <a:r>
              <a:rPr lang="ru-RU" sz="3400" dirty="0"/>
              <a:t>необходимости одеваться в соответствии с погодными условиями; </a:t>
            </a:r>
            <a:r>
              <a:rPr lang="ru-RU" sz="3400" dirty="0" smtClean="0"/>
              <a:t>   предусмотреть </a:t>
            </a:r>
            <a:r>
              <a:rPr lang="ru-RU" sz="3400" dirty="0"/>
              <a:t>сменные вещи;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76064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Провести </a:t>
            </a:r>
            <a:r>
              <a:rPr lang="ru-RU" sz="2400" b="1" dirty="0">
                <a:solidFill>
                  <a:srgbClr val="FFFF00"/>
                </a:solidFill>
              </a:rPr>
              <a:t>обучающие занятия </a:t>
            </a:r>
            <a:r>
              <a:rPr lang="ru-RU" sz="2400" b="1" dirty="0" smtClean="0">
                <a:solidFill>
                  <a:srgbClr val="FFFF00"/>
                </a:solidFill>
              </a:rPr>
              <a:t>с детьми и </a:t>
            </a:r>
            <a:r>
              <a:rPr lang="ru-RU" sz="2400" b="1" dirty="0">
                <a:solidFill>
                  <a:srgbClr val="FFFF00"/>
                </a:solidFill>
              </a:rPr>
              <a:t>беседы с родителями по мерам профилактики гриппа: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9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4851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1" dirty="0" smtClean="0"/>
              <a:t>Не </a:t>
            </a:r>
            <a:r>
              <a:rPr lang="ru-RU" sz="2600" b="1" dirty="0"/>
              <a:t>посещать с детьми массовых мероприятий в помещениях при подъеме заболеваемости гриппом и ОРВИ, постараться воздерживаться от поездок в общественном транспорте в этот </a:t>
            </a:r>
            <a:r>
              <a:rPr lang="ru-RU" sz="2600" b="1" dirty="0" smtClean="0"/>
              <a:t>период.</a:t>
            </a:r>
            <a:endParaRPr lang="ru-RU" sz="2600" b="1" dirty="0"/>
          </a:p>
          <a:p>
            <a:pPr algn="just"/>
            <a:r>
              <a:rPr lang="ru-RU" sz="2600" b="1" dirty="0" smtClean="0"/>
              <a:t>Воздержаться </a:t>
            </a:r>
            <a:r>
              <a:rPr lang="ru-RU" sz="2600" b="1" dirty="0"/>
              <a:t>от встреч с родственниками (друзьями), если кто-то из них болен ОРВИ. При необходимости такой встречи защищать органы дыхания медицинской маской;</a:t>
            </a:r>
          </a:p>
          <a:p>
            <a:pPr algn="just"/>
            <a:r>
              <a:rPr lang="ru-RU" sz="2600" b="1" dirty="0" smtClean="0"/>
              <a:t>При </a:t>
            </a:r>
            <a:r>
              <a:rPr lang="ru-RU" sz="2600" b="1" dirty="0"/>
              <a:t>поездке в общественном </a:t>
            </a:r>
            <a:r>
              <a:rPr lang="ru-RU" sz="2600" b="1" dirty="0" smtClean="0"/>
              <a:t>транспорте защищать </a:t>
            </a:r>
            <a:r>
              <a:rPr lang="ru-RU" sz="2600" b="1" dirty="0"/>
              <a:t>органы дыхания медицинскими масками.</a:t>
            </a:r>
          </a:p>
          <a:p>
            <a:pPr algn="just"/>
            <a:r>
              <a:rPr lang="ru-RU" sz="2600" b="1" dirty="0" smtClean="0"/>
              <a:t>Проветривать </a:t>
            </a:r>
            <a:r>
              <a:rPr lang="ru-RU" sz="2600" b="1" dirty="0"/>
              <a:t>помещение, в котором дома находится ребенок, несколько раз в день (на время проветривания переводить ребенка в другое помещение</a:t>
            </a:r>
            <a:r>
              <a:rPr lang="ru-RU" sz="2600" b="1" dirty="0" smtClean="0"/>
              <a:t>).</a:t>
            </a:r>
          </a:p>
          <a:p>
            <a:pPr algn="just"/>
            <a:endParaRPr lang="ru-RU" sz="2600" b="1" dirty="0"/>
          </a:p>
          <a:p>
            <a:pPr algn="just"/>
            <a:r>
              <a:rPr lang="ru-RU" sz="2600" b="1" dirty="0" smtClean="0"/>
              <a:t>Проводить </a:t>
            </a:r>
            <a:r>
              <a:rPr lang="ru-RU" sz="2600" b="1" dirty="0"/>
              <a:t>влажную уборку детской комнаты не менее двух раз в течение дня; </a:t>
            </a:r>
          </a:p>
          <a:p>
            <a:pPr marL="0" indent="0" algn="just">
              <a:buNone/>
            </a:pPr>
            <a:r>
              <a:rPr lang="ru-RU" sz="2600" b="1" dirty="0" smtClean="0"/>
              <a:t>       (при </a:t>
            </a:r>
            <a:r>
              <a:rPr lang="ru-RU" sz="2600" b="1" dirty="0"/>
              <a:t>сухом воздухе в помещении необходимо использовать </a:t>
            </a:r>
            <a:r>
              <a:rPr lang="ru-RU" sz="2600" b="1" dirty="0" smtClean="0"/>
              <a:t>увлажнители</a:t>
            </a:r>
          </a:p>
          <a:p>
            <a:pPr marL="0" indent="0" algn="just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воздуха, так </a:t>
            </a:r>
            <a:r>
              <a:rPr lang="ru-RU" sz="2600" b="1" dirty="0"/>
              <a:t>как пересохшая слизистая оболочка носовых ходов </a:t>
            </a:r>
            <a:r>
              <a:rPr lang="ru-RU" sz="2600" b="1" dirty="0" smtClean="0"/>
              <a:t>теряет</a:t>
            </a:r>
          </a:p>
          <a:p>
            <a:pPr marL="0" indent="0" algn="just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барьерную функцию и наиболее </a:t>
            </a:r>
            <a:r>
              <a:rPr lang="ru-RU" sz="2600" b="1" dirty="0"/>
              <a:t>подвержена воздействию </a:t>
            </a:r>
            <a:r>
              <a:rPr lang="ru-RU" sz="2600" b="1" dirty="0" smtClean="0"/>
              <a:t>возбудителей</a:t>
            </a:r>
          </a:p>
          <a:p>
            <a:pPr marL="0" indent="0" algn="just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    респираторных   инфекций).</a:t>
            </a:r>
            <a:endParaRPr lang="ru-RU" sz="2600" b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4096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Памятка для родителей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75252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/>
              <a:t>больше </a:t>
            </a:r>
            <a:r>
              <a:rPr lang="ru-RU" sz="1400" b="1" dirty="0"/>
              <a:t>гулять на свежем воздухе - это укрепляет иммунитет и при этом заразиться гриппом практически невозможно;</a:t>
            </a:r>
          </a:p>
          <a:p>
            <a:pPr algn="just"/>
            <a:r>
              <a:rPr lang="ru-RU" sz="1400" b="1" dirty="0" smtClean="0"/>
              <a:t>Следить за гигиеной ребенка, тщательно мыть руки с мылом после посещения общественных мест, по возвращении домой, после посещения санитарных комнат и перед приемом пищи. Обеспечить </a:t>
            </a:r>
            <a:r>
              <a:rPr lang="ru-RU" sz="1400" b="1" dirty="0"/>
              <a:t>себя и ребенка носовым платком, одноразовыми носовыми платками/влажными салфетками. Если ребенок добирается до школы общественным транспортом - обеспечить его на период подъема гриппа и ОРВИ медицинскими масками с учетом правил их использования</a:t>
            </a:r>
            <a:r>
              <a:rPr lang="ru-RU" sz="1400" b="1" dirty="0" smtClean="0"/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a typeface="Calibri"/>
                <a:cs typeface="Times New Roman"/>
              </a:rPr>
              <a:t>Обучить ребенка правилам «респираторного этикета» (здоровым не касаться руками носа, рта и глаз, а больным не посещать общественные места без медицинских масок, кашлять и чихать в носовые платки, желательно одноразовые, или при их отсутствии - в сгиб локтя</a:t>
            </a:r>
            <a:r>
              <a:rPr lang="ru-RU" sz="1400" b="1" dirty="0" smtClean="0">
                <a:ea typeface="Calibri"/>
                <a:cs typeface="Times New Roman"/>
              </a:rPr>
              <a:t>).</a:t>
            </a:r>
            <a:endParaRPr lang="ru-RU" sz="1400" b="1" dirty="0"/>
          </a:p>
          <a:p>
            <a:pPr algn="just"/>
            <a:r>
              <a:rPr lang="ru-RU" sz="1400" b="1" dirty="0"/>
              <a:t>в случае заболевания ОРВИ, даже в легкой форме, необходимо остаться дома, поскольку заболевший является источником инфекции, и вызвать врача, так как легкие формы заболевания ОРВИ могут перейти в тяжелую форму с развитием дыхательной недостаточности;</a:t>
            </a:r>
          </a:p>
          <a:p>
            <a:pPr algn="just"/>
            <a:r>
              <a:rPr lang="ru-RU" sz="1400" b="1" dirty="0"/>
              <a:t>проводить назначенное врачом </a:t>
            </a:r>
            <a:r>
              <a:rPr lang="ru-RU" sz="1400" b="1" dirty="0" smtClean="0"/>
              <a:t>лечение, соблюдать режим лечения</a:t>
            </a:r>
            <a:r>
              <a:rPr lang="ru-RU" sz="1400" b="1" dirty="0"/>
              <a:t>; не </a:t>
            </a:r>
            <a:r>
              <a:rPr lang="ru-RU" sz="1400" b="1" dirty="0" smtClean="0"/>
              <a:t>заниматься самолечением не принимать </a:t>
            </a:r>
            <a:r>
              <a:rPr lang="ru-RU" sz="1400" b="1" dirty="0"/>
              <a:t>антибиотики и сульфаниламиды, если они не назначены врачом: на вирус они не действуют и при неосложненном течении ОРВИ не нужны</a:t>
            </a:r>
            <a:r>
              <a:rPr lang="ru-RU" sz="1600" dirty="0"/>
              <a:t>;</a:t>
            </a:r>
          </a:p>
          <a:p>
            <a:pPr algn="just"/>
            <a:r>
              <a:rPr lang="ru-RU" sz="1400" b="1" dirty="0" smtClean="0"/>
              <a:t>при </a:t>
            </a:r>
            <a:r>
              <a:rPr lang="ru-RU" sz="1400" b="1" dirty="0"/>
              <a:t>повышении температуры необходимо соблюдать постельный режим независимо от степени тяжести болезни до нормализации температуры тела и стойкого улучшения состояния</a:t>
            </a:r>
            <a:r>
              <a:rPr lang="ru-RU" sz="1400" b="1" dirty="0" smtClean="0"/>
              <a:t>;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6475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41764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1. </a:t>
            </a:r>
            <a:r>
              <a:rPr lang="ru-RU" dirty="0" smtClean="0"/>
              <a:t>Обучить младший персонал  </a:t>
            </a:r>
            <a:r>
              <a:rPr lang="ru-RU" dirty="0"/>
              <a:t>принципам </a:t>
            </a:r>
            <a:r>
              <a:rPr lang="ru-RU" dirty="0" smtClean="0"/>
              <a:t>уборки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помещений </a:t>
            </a:r>
            <a:r>
              <a:rPr lang="ru-RU" dirty="0"/>
              <a:t>в период роста заболеваемости гриппом и </a:t>
            </a:r>
            <a:r>
              <a:rPr lang="ru-RU" dirty="0" smtClean="0"/>
              <a:t>ОРВИ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(проветривание, обработка поверхностей, в том числе </a:t>
            </a:r>
            <a:r>
              <a:rPr lang="ru-RU" dirty="0" smtClean="0"/>
              <a:t>столов (парт), дверных ручек</a:t>
            </a:r>
            <a:r>
              <a:rPr lang="ru-RU" dirty="0"/>
              <a:t>, перил дезинфектантами с вирулицидной активностью, </a:t>
            </a:r>
            <a:r>
              <a:rPr lang="ru-RU" dirty="0" smtClean="0"/>
              <a:t>обработка бактерицидными </a:t>
            </a:r>
            <a:r>
              <a:rPr lang="ru-RU" dirty="0"/>
              <a:t>облучателями), определить кратность уборки санузлов с </a:t>
            </a:r>
            <a:r>
              <a:rPr lang="ru-RU" dirty="0" smtClean="0"/>
              <a:t> обработкой </a:t>
            </a:r>
            <a:r>
              <a:rPr lang="ru-RU" dirty="0"/>
              <a:t>кранов и раковин.</a:t>
            </a:r>
          </a:p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2. </a:t>
            </a:r>
            <a:r>
              <a:rPr lang="ru-RU" dirty="0" smtClean="0"/>
              <a:t>мерам личной  профилактики   гриппа </a:t>
            </a:r>
            <a:r>
              <a:rPr lang="ru-RU" dirty="0"/>
              <a:t>и ОРВИ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3. </a:t>
            </a:r>
            <a:r>
              <a:rPr lang="ru-RU" dirty="0" smtClean="0"/>
              <a:t> не рекомендуется </a:t>
            </a:r>
            <a:r>
              <a:rPr lang="ru-RU" dirty="0"/>
              <a:t>допускать к работе в </a:t>
            </a:r>
            <a:r>
              <a:rPr lang="ru-RU" dirty="0" smtClean="0"/>
              <a:t>детских </a:t>
            </a:r>
            <a:r>
              <a:rPr lang="ru-RU" dirty="0"/>
              <a:t>образовательных </a:t>
            </a:r>
            <a:r>
              <a:rPr lang="ru-RU" dirty="0" smtClean="0"/>
              <a:t>организациях    лиц,  </a:t>
            </a:r>
            <a:r>
              <a:rPr lang="ru-RU" dirty="0"/>
              <a:t>не привитых против </a:t>
            </a:r>
            <a:r>
              <a:rPr lang="ru-RU" dirty="0" smtClean="0"/>
              <a:t>   гриппа </a:t>
            </a:r>
            <a:r>
              <a:rPr lang="ru-RU" dirty="0"/>
              <a:t>и кори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b="1" dirty="0" smtClean="0"/>
              <a:t> 4</a:t>
            </a:r>
            <a:r>
              <a:rPr lang="ru-RU" dirty="0" smtClean="0"/>
              <a:t>. Обеспечить   </a:t>
            </a:r>
            <a:r>
              <a:rPr lang="ru-RU" dirty="0"/>
              <a:t>персонал </a:t>
            </a:r>
            <a:r>
              <a:rPr lang="ru-RU" dirty="0" smtClean="0"/>
              <a:t>санитарно-защитной одеждой</a:t>
            </a:r>
            <a:r>
              <a:rPr lang="ru-RU" dirty="0"/>
              <a:t>, моющими </a:t>
            </a:r>
            <a:r>
              <a:rPr lang="ru-RU" dirty="0" smtClean="0"/>
              <a:t> и </a:t>
            </a:r>
            <a:r>
              <a:rPr lang="ru-RU" dirty="0"/>
              <a:t>дезинфицирующими средствами</a:t>
            </a:r>
            <a:r>
              <a:rPr lang="ru-RU" dirty="0" smtClean="0"/>
              <a:t>,  </a:t>
            </a:r>
            <a:r>
              <a:rPr lang="ru-RU" dirty="0"/>
              <a:t>инструкциями по уборке помещений.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ea typeface="+mn-ea"/>
                <a:cs typeface="+mn-cs"/>
              </a:rPr>
              <a:t>Профилактические мероприятия с   персоналом   </a:t>
            </a:r>
            <a:r>
              <a:rPr lang="ru-RU" sz="2200" b="1" dirty="0" smtClean="0">
                <a:solidFill>
                  <a:srgbClr val="FFFF00"/>
                </a:solidFill>
              </a:rPr>
              <a:t> образовательных организаций </a:t>
            </a:r>
            <a:r>
              <a:rPr lang="ru-RU" sz="2200" b="1" dirty="0" smtClean="0">
                <a:solidFill>
                  <a:srgbClr val="FFFF00"/>
                </a:solidFill>
                <a:ea typeface="+mn-ea"/>
                <a:cs typeface="+mn-cs"/>
              </a:rPr>
              <a:t> в </a:t>
            </a:r>
            <a:r>
              <a:rPr lang="ru-RU" sz="2200" b="1" dirty="0">
                <a:solidFill>
                  <a:srgbClr val="FFFF00"/>
                </a:solidFill>
                <a:ea typeface="+mn-ea"/>
                <a:cs typeface="+mn-cs"/>
              </a:rPr>
              <a:t>период роста заболеваемости гриппом и </a:t>
            </a:r>
            <a:r>
              <a:rPr lang="ru-RU" sz="2200" b="1" dirty="0" smtClean="0">
                <a:solidFill>
                  <a:srgbClr val="FFFF00"/>
                </a:solidFill>
                <a:ea typeface="+mn-ea"/>
                <a:cs typeface="+mn-cs"/>
              </a:rPr>
              <a:t>ОРВИ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7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588365" cy="45365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1. </a:t>
            </a:r>
            <a:r>
              <a:rPr lang="ru-RU" dirty="0" smtClean="0"/>
              <a:t>Регулярное </a:t>
            </a:r>
            <a:r>
              <a:rPr lang="ru-RU" dirty="0"/>
              <a:t>информирование родителей о мерах профилактики гриппа и ОРВИ у </a:t>
            </a:r>
            <a:r>
              <a:rPr lang="ru-RU" dirty="0" smtClean="0"/>
              <a:t>детей,  информирование </a:t>
            </a:r>
            <a:r>
              <a:rPr lang="ru-RU" dirty="0"/>
              <a:t>детей о правилах гигиены рук, в том числе посредством бесед, размещением наглядных материалов на информационных стендах и сайте </a:t>
            </a:r>
            <a:r>
              <a:rPr lang="ru-RU" dirty="0" smtClean="0"/>
              <a:t>дошкольных учреждений, </a:t>
            </a:r>
            <a:r>
              <a:rPr lang="ru-RU" dirty="0"/>
              <a:t>размещением информации в родительских чатах.</a:t>
            </a:r>
          </a:p>
          <a:p>
            <a:pPr marL="0" indent="0" algn="just">
              <a:buNone/>
            </a:pPr>
            <a:r>
              <a:rPr lang="ru-RU" b="1" dirty="0" smtClean="0"/>
              <a:t>2. </a:t>
            </a:r>
            <a:r>
              <a:rPr lang="ru-RU" dirty="0" smtClean="0"/>
              <a:t>Обеспечить </a:t>
            </a:r>
            <a:r>
              <a:rPr lang="ru-RU" dirty="0"/>
              <a:t>контроль за проведением противоэпидемических мероприятий в </a:t>
            </a:r>
            <a:r>
              <a:rPr lang="ru-RU" dirty="0" smtClean="0"/>
              <a:t>дошкольном образовательном учреждении </a:t>
            </a:r>
            <a:r>
              <a:rPr lang="ru-RU" dirty="0"/>
              <a:t>(работа «утренних фильтров» и оперативная изоляция выявленных детей с признаками ОРВИ, наличие информационных материалов для сотрудников, родителей, детей по профилактике гриппа и ОРВИ, правилам мытья рук; соблюдение режимов проветривания и уборки помещений, наличие в санузлах дозаторов с моющими и дезинфицирующими средствами, электрополотенец, контроль за состоянием здоровья сотрудников, обеспеченностью сотрудников средствами индивидуальной защиты органов дыхания (медицинскими масками) с учетом кратности их замены, соблюдением оптимального температурного режима в помещениях </a:t>
            </a:r>
            <a:r>
              <a:rPr lang="ru-RU" dirty="0" smtClean="0"/>
              <a:t> дошкольного учреждения.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FF00"/>
                </a:solidFill>
              </a:rPr>
              <a:t>II</a:t>
            </a:r>
            <a:r>
              <a:rPr lang="ru-RU" sz="1800" b="1" dirty="0" smtClean="0">
                <a:solidFill>
                  <a:srgbClr val="FFFF00"/>
                </a:solidFill>
              </a:rPr>
              <a:t>.  В </a:t>
            </a:r>
            <a:r>
              <a:rPr lang="ru-RU" sz="1800" b="1" dirty="0">
                <a:solidFill>
                  <a:srgbClr val="FFFF00"/>
                </a:solidFill>
              </a:rPr>
              <a:t>период подъема заболеваемости гриппом и ОРВИ руководство </a:t>
            </a:r>
            <a:r>
              <a:rPr lang="ru-RU" sz="1800" b="1" dirty="0" smtClean="0">
                <a:solidFill>
                  <a:srgbClr val="FFFF00"/>
                </a:solidFill>
              </a:rPr>
              <a:t>дошкольного </a:t>
            </a:r>
            <a:r>
              <a:rPr lang="ru-RU" sz="1800" b="1" dirty="0" err="1" smtClean="0">
                <a:solidFill>
                  <a:srgbClr val="FFFF00"/>
                </a:solidFill>
              </a:rPr>
              <a:t>учредения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должно обеспечить</a:t>
            </a:r>
            <a:r>
              <a:rPr lang="ru-RU" sz="1800" b="1" dirty="0" smtClean="0">
                <a:solidFill>
                  <a:srgbClr val="FFFF00"/>
                </a:solidFill>
              </a:rPr>
              <a:t>:</a:t>
            </a:r>
            <a:endParaRPr lang="ru-RU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557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период подъема заболеваемости гриппом и ОРВИ </a:t>
            </a:r>
            <a:r>
              <a:rPr lang="ru-RU" dirty="0" smtClean="0"/>
              <a:t>младший персонал, </a:t>
            </a:r>
            <a:r>
              <a:rPr lang="ru-RU" dirty="0"/>
              <a:t>а также сотрудники пищеблока, медицинский работник </a:t>
            </a:r>
            <a:r>
              <a:rPr lang="ru-RU" dirty="0" smtClean="0"/>
              <a:t>ДДУ, </a:t>
            </a:r>
            <a:r>
              <a:rPr lang="ru-RU" dirty="0"/>
              <a:t>сотрудники охраны должны работать в медицинских масках.</a:t>
            </a:r>
          </a:p>
          <a:p>
            <a:pPr marL="0" indent="0">
              <a:buNone/>
            </a:pPr>
            <a:r>
              <a:rPr lang="ru-RU" b="1" dirty="0" smtClean="0"/>
              <a:t>4.</a:t>
            </a:r>
            <a:r>
              <a:rPr lang="ru-RU" dirty="0" smtClean="0"/>
              <a:t> Педагогический </a:t>
            </a:r>
            <a:r>
              <a:rPr lang="ru-RU" dirty="0"/>
              <a:t>персонал должен надевать медицинские маски при общении с родителями и ребенком с признаками ОРВИ при его выявлении в </a:t>
            </a:r>
            <a:r>
              <a:rPr lang="ru-RU" dirty="0" smtClean="0"/>
              <a:t>группе и </a:t>
            </a:r>
            <a:r>
              <a:rPr lang="ru-RU" dirty="0"/>
              <a:t>при сопровождении в изолятор.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1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556791"/>
            <a:ext cx="8219256" cy="491703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6</a:t>
            </a:r>
            <a:r>
              <a:rPr lang="ru-RU" dirty="0" smtClean="0"/>
              <a:t>.  При </a:t>
            </a:r>
            <a:r>
              <a:rPr lang="ru-RU" dirty="0"/>
              <a:t>возможности </a:t>
            </a:r>
            <a:r>
              <a:rPr lang="ru-RU" dirty="0" smtClean="0"/>
              <a:t> исключить </a:t>
            </a:r>
            <a:r>
              <a:rPr lang="ru-RU" dirty="0"/>
              <a:t>перемещение детей по </a:t>
            </a:r>
            <a:r>
              <a:rPr lang="ru-RU" dirty="0" smtClean="0"/>
              <a:t>группам </a:t>
            </a:r>
            <a:r>
              <a:rPr lang="ru-RU" dirty="0"/>
              <a:t>и этажам.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7</a:t>
            </a:r>
            <a:r>
              <a:rPr lang="ru-RU" dirty="0" smtClean="0"/>
              <a:t>. Отменить </a:t>
            </a:r>
            <a:r>
              <a:rPr lang="ru-RU" dirty="0"/>
              <a:t>мероприятия, во время которых </a:t>
            </a:r>
            <a:r>
              <a:rPr lang="ru-RU" dirty="0" smtClean="0"/>
              <a:t>дети </a:t>
            </a:r>
            <a:r>
              <a:rPr lang="ru-RU" dirty="0"/>
              <a:t>из нескольких </a:t>
            </a:r>
            <a:r>
              <a:rPr lang="ru-RU" dirty="0" smtClean="0"/>
              <a:t>групп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находятся </a:t>
            </a:r>
            <a:r>
              <a:rPr lang="ru-RU" dirty="0"/>
              <a:t>вместе в </a:t>
            </a:r>
            <a:r>
              <a:rPr lang="ru-RU" dirty="0" smtClean="0"/>
              <a:t> </a:t>
            </a:r>
            <a:r>
              <a:rPr lang="ru-RU" dirty="0"/>
              <a:t>тесном контакте (спортивные </a:t>
            </a:r>
            <a:r>
              <a:rPr lang="ru-RU" dirty="0" smtClean="0"/>
              <a:t>   мероприятия</a:t>
            </a:r>
            <a:r>
              <a:rPr lang="ru-RU" dirty="0"/>
              <a:t>, дискотеки,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спектакли</a:t>
            </a:r>
            <a:r>
              <a:rPr lang="ru-RU" dirty="0"/>
              <a:t>, слеты и другие массовые события).</a:t>
            </a:r>
          </a:p>
          <a:p>
            <a:pPr marL="0" indent="0">
              <a:buNone/>
            </a:pPr>
            <a:r>
              <a:rPr lang="ru-RU" b="1" dirty="0" smtClean="0"/>
              <a:t>       9</a:t>
            </a:r>
            <a:r>
              <a:rPr lang="ru-RU" dirty="0" smtClean="0"/>
              <a:t>. При </a:t>
            </a:r>
            <a:r>
              <a:rPr lang="ru-RU" dirty="0"/>
              <a:t>выявлении в </a:t>
            </a:r>
            <a:r>
              <a:rPr lang="ru-RU" dirty="0" smtClean="0"/>
              <a:t>группе ребенка </a:t>
            </a:r>
            <a:r>
              <a:rPr lang="ru-RU" dirty="0"/>
              <a:t>с признаками ОРВИ ребенок направляется в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изолятор, комната  проветривается</a:t>
            </a:r>
            <a:r>
              <a:rPr lang="ru-RU" dirty="0"/>
              <a:t>, </a:t>
            </a:r>
            <a:r>
              <a:rPr lang="ru-RU" dirty="0" smtClean="0"/>
              <a:t>стол, </a:t>
            </a:r>
            <a:r>
              <a:rPr lang="ru-RU" dirty="0"/>
              <a:t>за которой </a:t>
            </a:r>
            <a:r>
              <a:rPr lang="ru-RU" dirty="0" smtClean="0"/>
              <a:t>   сидел </a:t>
            </a:r>
            <a:r>
              <a:rPr lang="ru-RU" dirty="0"/>
              <a:t>ребенок, и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   соседние столы, дверные ручки, рукомойники обрабатываются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дезинфицирующим </a:t>
            </a:r>
            <a:r>
              <a:rPr lang="ru-RU" dirty="0"/>
              <a:t>средством, проводятся влажная уборка и кварцевание с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использованием </a:t>
            </a:r>
            <a:r>
              <a:rPr lang="ru-RU" dirty="0"/>
              <a:t>бактерицидного облучателя рециркуляторного </a:t>
            </a:r>
            <a:r>
              <a:rPr lang="ru-RU" dirty="0" smtClean="0"/>
              <a:t>типа.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10.  </a:t>
            </a:r>
            <a:r>
              <a:rPr lang="ru-RU" dirty="0" smtClean="0"/>
              <a:t>Необходимо выделить </a:t>
            </a:r>
            <a:r>
              <a:rPr lang="ru-RU" dirty="0"/>
              <a:t>ограниченное число сотрудников для ухода за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больными </a:t>
            </a:r>
            <a:r>
              <a:rPr lang="ru-RU" dirty="0"/>
              <a:t>детьми</a:t>
            </a:r>
            <a:r>
              <a:rPr lang="ru-RU" dirty="0" smtClean="0"/>
              <a:t>,   пока  они </a:t>
            </a:r>
            <a:r>
              <a:rPr lang="ru-RU" dirty="0"/>
              <a:t>находятся в изоляторе и не будут отправлены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домой</a:t>
            </a:r>
            <a:r>
              <a:rPr lang="ru-RU" dirty="0"/>
              <a:t>. В целях </a:t>
            </a:r>
            <a:r>
              <a:rPr lang="ru-RU" dirty="0" smtClean="0"/>
              <a:t>  ограничения     </a:t>
            </a:r>
            <a:r>
              <a:rPr lang="ru-RU" dirty="0"/>
              <a:t>распространения гриппа эти сотрудники должны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ограничить    контакт </a:t>
            </a:r>
            <a:r>
              <a:rPr lang="ru-RU" dirty="0"/>
              <a:t>с </a:t>
            </a:r>
            <a:r>
              <a:rPr lang="ru-RU" dirty="0" smtClean="0"/>
              <a:t>другими   </a:t>
            </a:r>
            <a:r>
              <a:rPr lang="ru-RU" dirty="0"/>
              <a:t>детьми и персоналом и находиться в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медицинских </a:t>
            </a:r>
            <a:r>
              <a:rPr lang="ru-RU" dirty="0"/>
              <a:t>масках </a:t>
            </a:r>
            <a:r>
              <a:rPr lang="ru-RU" dirty="0" smtClean="0"/>
              <a:t>и   медицинских    </a:t>
            </a:r>
            <a:r>
              <a:rPr lang="ru-RU" dirty="0"/>
              <a:t>перчатках.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7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11.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/>
              <a:t>убытии заболевшего ребенка </a:t>
            </a:r>
            <a:r>
              <a:rPr lang="ru-RU" dirty="0" smtClean="0"/>
              <a:t> проводить обработку изолятора </a:t>
            </a:r>
            <a:r>
              <a:rPr lang="ru-RU" dirty="0"/>
              <a:t>проводится </a:t>
            </a:r>
            <a:r>
              <a:rPr lang="ru-RU" dirty="0" smtClean="0"/>
              <a:t>(</a:t>
            </a:r>
            <a:r>
              <a:rPr lang="ru-RU" dirty="0"/>
              <a:t>детей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12</a:t>
            </a:r>
            <a:r>
              <a:rPr lang="ru-RU" dirty="0" smtClean="0"/>
              <a:t>. При </a:t>
            </a:r>
            <a:r>
              <a:rPr lang="ru-RU" dirty="0"/>
              <a:t>росте заболеваемости гриппом дети и персонал, подверженные высокой степени риска возникновения осложнений гриппа (не привитые против гриппа</a:t>
            </a:r>
            <a:r>
              <a:rPr lang="ru-RU" dirty="0" smtClean="0"/>
              <a:t>),  </a:t>
            </a:r>
            <a:r>
              <a:rPr lang="ru-RU" dirty="0"/>
              <a:t>должны оставаться дома, пока уровень передачи гриппа высок</a:t>
            </a:r>
            <a:r>
              <a:rPr lang="ru-RU" dirty="0" smtClean="0"/>
              <a:t>.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b="1" dirty="0" smtClean="0"/>
              <a:t>14. </a:t>
            </a:r>
            <a:r>
              <a:rPr lang="ru-RU" dirty="0">
                <a:solidFill>
                  <a:srgbClr val="073E87"/>
                </a:solidFill>
              </a:rPr>
              <a:t>При росте заболеваемости гриппом и ОРВИ руководство </a:t>
            </a:r>
            <a:r>
              <a:rPr lang="ru-RU" dirty="0" smtClean="0">
                <a:solidFill>
                  <a:srgbClr val="073E87"/>
                </a:solidFill>
              </a:rPr>
              <a:t>дошкольного учреждения в </a:t>
            </a:r>
            <a:r>
              <a:rPr lang="ru-RU" dirty="0">
                <a:solidFill>
                  <a:srgbClr val="073E87"/>
                </a:solidFill>
              </a:rPr>
              <a:t>целях прерывания циркуляции респираторных вирусов среди </a:t>
            </a:r>
            <a:r>
              <a:rPr lang="ru-RU" dirty="0" smtClean="0">
                <a:solidFill>
                  <a:srgbClr val="073E87"/>
                </a:solidFill>
              </a:rPr>
              <a:t>детей </a:t>
            </a:r>
            <a:r>
              <a:rPr lang="ru-RU" dirty="0">
                <a:solidFill>
                  <a:srgbClr val="073E87"/>
                </a:solidFill>
              </a:rPr>
              <a:t>и недопущения формирования массовых очагов гриппа и ОРВИ в школах должно обеспечить своевременное введение ограничительных мероприятий, в том числе приостановление учебного процесса </a:t>
            </a:r>
            <a:r>
              <a:rPr lang="ru-RU" dirty="0" smtClean="0">
                <a:solidFill>
                  <a:srgbClr val="073E87"/>
                </a:solidFill>
              </a:rPr>
              <a:t> ( </a:t>
            </a:r>
            <a:r>
              <a:rPr lang="ru-RU" dirty="0">
                <a:solidFill>
                  <a:srgbClr val="073E87"/>
                </a:solidFill>
              </a:rPr>
              <a:t>при </a:t>
            </a:r>
            <a:r>
              <a:rPr lang="ru-RU" b="1" dirty="0">
                <a:solidFill>
                  <a:srgbClr val="073E87"/>
                </a:solidFill>
              </a:rPr>
              <a:t>заболеваемости более 20</a:t>
            </a:r>
            <a:r>
              <a:rPr lang="ru-RU" b="1" dirty="0" smtClean="0">
                <a:solidFill>
                  <a:srgbClr val="073E87"/>
                </a:solidFill>
              </a:rPr>
              <a:t>%). </a:t>
            </a:r>
            <a:endParaRPr lang="ru-RU" b="1" dirty="0">
              <a:solidFill>
                <a:srgbClr val="073E87"/>
              </a:solidFill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912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39810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Вирусы гриппа распространяются, главным образом, от человека </a:t>
            </a:r>
            <a:r>
              <a:rPr lang="ru-RU" dirty="0" smtClean="0"/>
              <a:t> к человеку </a:t>
            </a:r>
            <a:r>
              <a:rPr lang="ru-RU" dirty="0"/>
              <a:t>через вдыхание мельчайших капелек, образующихся при кашле и чихании. При кашле и чихании рекомендуется прикрывать нос и рот одноразовым платком и выбрасывать его в урну после использования, а также мыть руки.</a:t>
            </a:r>
          </a:p>
          <a:p>
            <a:pPr algn="just"/>
            <a:r>
              <a:rPr lang="ru-RU" dirty="0"/>
              <a:t>Для соблюдения «респираторного этикета» дети и персонал должны быть обеспечены одноразовыми платками и проинструктированы о важности «респираторного этикета», включая нежелательности касания лица руками. При отсутствии носового платка эпидемиологи рекомендуют чихать или кашлять в сгиб локтя, ограничив рукавом пространство распространения вирусов и сохранив в чистоте собственные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0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600" b="1" dirty="0" smtClean="0"/>
              <a:t>Грипп</a:t>
            </a:r>
            <a:r>
              <a:rPr lang="ru-RU" sz="2600" dirty="0" smtClean="0"/>
              <a:t> </a:t>
            </a:r>
            <a:r>
              <a:rPr lang="ru-RU" sz="2600" dirty="0"/>
              <a:t>— это тяжелая вирусная инфекция. Грипп может приводить к серьезным осложнениям, в ряде случаев заканчивается летально, особенно у маленьких детей, пожилых людей, у лиц со сниженным иммунитетом. У лиц молодого возраста также имеется высокий риск тяжелого течения гриппа.</a:t>
            </a:r>
          </a:p>
          <a:p>
            <a:pPr algn="just"/>
            <a:r>
              <a:rPr lang="ru-RU" sz="2600" dirty="0"/>
              <a:t>Эпидемии гриппа случаются каждый год в холодное время года и поражают значительное число населения</a:t>
            </a:r>
            <a:r>
              <a:rPr lang="ru-RU" sz="2600" dirty="0" smtClean="0"/>
              <a:t>. Ежегодно в мире регистрируется 300-650 тысяч случаев смертности от респираторных инфекций.</a:t>
            </a:r>
            <a:endParaRPr lang="ru-RU" sz="2600" dirty="0"/>
          </a:p>
          <a:p>
            <a:pPr algn="just"/>
            <a:r>
              <a:rPr lang="ru-RU" sz="2600" b="1" dirty="0" smtClean="0"/>
              <a:t>Первые признаки</a:t>
            </a:r>
            <a:r>
              <a:rPr lang="ru-RU" sz="2600" dirty="0" smtClean="0"/>
              <a:t>: внезапное общее недомогание, </a:t>
            </a:r>
            <a:r>
              <a:rPr lang="ru-RU" sz="2600" dirty="0"/>
              <a:t>головной </a:t>
            </a:r>
            <a:r>
              <a:rPr lang="ru-RU" sz="2600" dirty="0" smtClean="0"/>
              <a:t>боль, ломота </a:t>
            </a:r>
            <a:r>
              <a:rPr lang="ru-RU" sz="2600" dirty="0"/>
              <a:t>во всем теле, </a:t>
            </a:r>
            <a:r>
              <a:rPr lang="ru-RU" sz="2600" dirty="0" smtClean="0"/>
              <a:t>озноб, </a:t>
            </a:r>
            <a:r>
              <a:rPr lang="ru-RU" sz="2600" dirty="0"/>
              <a:t>повышением температуры до 39-40 градусов, </a:t>
            </a:r>
            <a:r>
              <a:rPr lang="ru-RU" sz="2600" dirty="0" smtClean="0"/>
              <a:t>потливость, </a:t>
            </a:r>
            <a:r>
              <a:rPr lang="ru-RU" sz="2600" dirty="0"/>
              <a:t>возможны головокружения, носовые кровотечения. Кашель и насморк бывают не всегда. </a:t>
            </a:r>
            <a:r>
              <a:rPr lang="ru-RU" sz="2600" dirty="0" smtClean="0"/>
              <a:t>  </a:t>
            </a:r>
          </a:p>
          <a:p>
            <a:pPr algn="just"/>
            <a:r>
              <a:rPr lang="ru-RU" sz="2600" b="1" dirty="0" smtClean="0"/>
              <a:t>Осложнения, </a:t>
            </a:r>
            <a:r>
              <a:rPr lang="ru-RU" sz="2600" b="1" dirty="0"/>
              <a:t>чаще всего такими, как бронхит, пневмония, поражение почек, сердца.</a:t>
            </a:r>
          </a:p>
          <a:p>
            <a:pPr algn="just"/>
            <a:r>
              <a:rPr lang="ru-RU" sz="2600" dirty="0"/>
              <a:t>Учитывая тяжелое течение заболевания и возможные негативные последствия, в нашей стране проводится </a:t>
            </a:r>
            <a:r>
              <a:rPr lang="ru-RU" sz="2600" b="1" dirty="0"/>
              <a:t>бесплатная иммунизация </a:t>
            </a:r>
            <a:r>
              <a:rPr lang="ru-RU" sz="2600" dirty="0"/>
              <a:t>населения против гриппа.</a:t>
            </a:r>
          </a:p>
          <a:p>
            <a:pPr algn="just"/>
            <a:r>
              <a:rPr lang="ru-RU" sz="2600" dirty="0" smtClean="0"/>
              <a:t>Не </a:t>
            </a:r>
            <a:r>
              <a:rPr lang="ru-RU" sz="2600" dirty="0"/>
              <a:t>стоит заниматься самолечением, </a:t>
            </a:r>
            <a:r>
              <a:rPr lang="ru-RU" sz="2600" dirty="0" smtClean="0"/>
              <a:t>  принимать </a:t>
            </a:r>
            <a:r>
              <a:rPr lang="ru-RU" sz="2600" dirty="0"/>
              <a:t>антибиотики: они не защищают от гриппа и других респираторных вирусных инфекций и не излечивают от него. </a:t>
            </a:r>
            <a:r>
              <a:rPr lang="ru-RU" sz="2600" dirty="0" smtClean="0"/>
              <a:t>  Лечение необходимо проводить строго по назначению врача.</a:t>
            </a:r>
            <a:endParaRPr lang="ru-RU" sz="2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Что такое грипп и основные меры профилактики </a:t>
            </a:r>
            <a:r>
              <a:rPr lang="ru-RU" sz="2400" b="1" dirty="0" smtClean="0">
                <a:solidFill>
                  <a:srgbClr val="FFFF00"/>
                </a:solidFill>
              </a:rPr>
              <a:t>гриппа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5571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КОГДА НАДЕВАТЬ?</a:t>
            </a:r>
          </a:p>
          <a:p>
            <a:r>
              <a:rPr lang="ru-RU" dirty="0"/>
              <a:t>Надевайте маску в людных местах, в транспорте, при контактах с людьми, имеющими признаки острой респираторной вирусной инфекции.</a:t>
            </a:r>
          </a:p>
          <a:p>
            <a:r>
              <a:rPr lang="ru-RU" dirty="0"/>
              <a:t>При контактах со здоровыми людьми, в случае если вы больны.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ВАЖНО!</a:t>
            </a:r>
          </a:p>
          <a:p>
            <a:r>
              <a:rPr lang="ru-RU" dirty="0"/>
              <a:t>Специальные складки на маске надо развернуть, вшитую гибкую пластину в области носа следует плотно прижать к спинке носа для обеспечения более полного прилегания к лицу.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СКОЛЬКО РАЗ?</a:t>
            </a:r>
          </a:p>
          <a:p>
            <a:r>
              <a:rPr lang="ru-RU" dirty="0"/>
              <a:t>Медицинскую маску используют однократно.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Правила использования медицинской </a:t>
            </a:r>
            <a:r>
              <a:rPr lang="ru-RU" sz="2400" b="1" dirty="0" smtClean="0">
                <a:solidFill>
                  <a:srgbClr val="FFFF00"/>
                </a:solidFill>
              </a:rPr>
              <a:t>маски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1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075240" cy="398105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КАК?</a:t>
            </a:r>
          </a:p>
          <a:p>
            <a:r>
              <a:rPr lang="ru-RU" dirty="0"/>
              <a:t>Надевать маску следует так, чтобы она закрывала рот, нос, подбородок и плотно фиксировалась (при наличии завязок на маске их следует крепко завязать). Если одна из поверхностей маски имеет цвет, то маску надевают белой стороной к лицу.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КАК ЧАСТО?</a:t>
            </a:r>
          </a:p>
          <a:p>
            <a:r>
              <a:rPr lang="ru-RU" dirty="0"/>
              <a:t>Менять маску - 1 раз в 3 часа (или чаще).</a:t>
            </a:r>
          </a:p>
          <a:p>
            <a:r>
              <a:rPr lang="ru-RU" dirty="0"/>
              <a:t>Если маска увлажнилась, ее следует заменить на новую.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УТИЛИЗАЦИЯ</a:t>
            </a:r>
          </a:p>
          <a:p>
            <a:r>
              <a:rPr lang="ru-RU" dirty="0"/>
              <a:t>Выбрасывайте маску сразу после использования.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ПОМНИТЕ!</a:t>
            </a:r>
          </a:p>
          <a:p>
            <a:r>
              <a:rPr lang="ru-RU" dirty="0"/>
              <a:t>В сочетании с тщательной гигиеной рук и карантинными мерами маска максимально снизит риск заражения гриппом, </a:t>
            </a:r>
            <a:r>
              <a:rPr lang="ru-RU" dirty="0" err="1"/>
              <a:t>коронавирусом</a:t>
            </a:r>
            <a:r>
              <a:rPr lang="ru-RU" dirty="0"/>
              <a:t> и ОРВИ.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2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Рекомендации по профилактике </a:t>
            </a:r>
            <a:r>
              <a:rPr lang="ru-RU" sz="3600" b="1" dirty="0" err="1" smtClean="0"/>
              <a:t>коронавирусной</a:t>
            </a:r>
            <a:r>
              <a:rPr lang="ru-RU" sz="3600" b="1" dirty="0" smtClean="0"/>
              <a:t> инфекции</a:t>
            </a:r>
          </a:p>
          <a:p>
            <a:pPr algn="ctr">
              <a:buNone/>
            </a:pPr>
            <a:r>
              <a:rPr lang="ru-RU" dirty="0" smtClean="0"/>
              <a:t> (письмо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от 14.02.2020г. </a:t>
            </a:r>
          </a:p>
          <a:p>
            <a:pPr algn="ctr">
              <a:buNone/>
            </a:pPr>
            <a:r>
              <a:rPr lang="ru-RU" dirty="0" smtClean="0"/>
              <a:t>№ 02/2230-2020-32)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51166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Воздушно-капельный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Контактный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Механизмы передачи инфекции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1026" name="Picture 2" descr="C:\Users\User18kb\Documents\2020 СОРДОНОВА А.И\АИ\Лекции по короновирусу 2020\zarazhenie-tuberkulez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643206" cy="1839672"/>
          </a:xfrm>
          <a:prstGeom prst="rect">
            <a:avLst/>
          </a:prstGeom>
          <a:noFill/>
        </p:spPr>
      </p:pic>
      <p:pic>
        <p:nvPicPr>
          <p:cNvPr id="1027" name="Picture 3" descr="C:\Users\User18kb\Documents\2020 СОРДОНОВА А.И\АИ\Лекции по короновирусу 2020\image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508368" cy="1973457"/>
          </a:xfrm>
          <a:prstGeom prst="rect">
            <a:avLst/>
          </a:prstGeom>
          <a:noFill/>
        </p:spPr>
      </p:pic>
      <p:pic>
        <p:nvPicPr>
          <p:cNvPr id="1028" name="Picture 4" descr="C:\Users\User18kb\Documents\2020 СОРДОНОВА А.И\АИ\Лекции по короновирусу 2020\kontaktno-bytovoj-p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3286148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2285992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Фекально-оральный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Дезинфицирующими </a:t>
            </a:r>
          </a:p>
          <a:p>
            <a:pPr>
              <a:buNone/>
            </a:pPr>
            <a:r>
              <a:rPr lang="ru-RU" dirty="0" smtClean="0"/>
              <a:t>            салфетками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персонала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4" descr="C:\Users\User18kb\Documents\2020 СОРДОНОВА А.И\АИ\Лекции по короновирусу 2020\a-dez-dispenser_banka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2786082" cy="3326665"/>
          </a:xfrm>
          <a:prstGeom prst="rect">
            <a:avLst/>
          </a:prstGeom>
          <a:noFill/>
        </p:spPr>
      </p:pic>
      <p:pic>
        <p:nvPicPr>
          <p:cNvPr id="5122" name="Picture 2" descr="C:\Users\User18kb\Documents\2020 СОРДОНОВА А.И\АИ\Лекции по короновирусу 2020\kojnii_antisep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2928958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Кожными антисептиками для обработки рук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18kb\Documents\2020 СОРДОНОВА А.И\АИ\Лекции по короновирусу 2020\13-09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643182"/>
            <a:ext cx="4381531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Для проведения дезинфекции применяют </a:t>
            </a:r>
            <a:r>
              <a:rPr lang="ru-RU" sz="2000" b="1" dirty="0" smtClean="0">
                <a:solidFill>
                  <a:schemeClr val="tx1"/>
                </a:solidFill>
              </a:rPr>
              <a:t>дезинфицирующие средства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зарегистрированные в установленном порядке и разрешенные к применению в организациях общественного питания</a:t>
            </a:r>
            <a:r>
              <a:rPr lang="ru-RU" sz="2000" dirty="0" smtClean="0">
                <a:solidFill>
                  <a:schemeClr val="tx1"/>
                </a:solidFill>
              </a:rPr>
              <a:t>, в инструкциях по применению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указаны режимы обеззараживания объектов при вирусных инфекциях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149" name="Picture 5" descr="C:\Users\User18kb\Documents\2020 СОРДОНОВА А.И\АИ\Лекции по короновирусу 2020\1516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467600" cy="487375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dirty="0" smtClean="0"/>
              <a:t>проветривание </a:t>
            </a:r>
          </a:p>
          <a:p>
            <a:pPr algn="just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 окончании рабочей смены (или не реже, чем через 6 часов) проводятся: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18kb\Documents\2020 СОРДОНОВА А.И\АИ\Лекции по короновирусу 2020\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643338" cy="24240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171448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600" dirty="0" smtClean="0"/>
              <a:t> влажная </a:t>
            </a:r>
            <a:r>
              <a:rPr lang="ru-RU" sz="1600" dirty="0" smtClean="0"/>
              <a:t>уборка помещений с применением дезинфицирующих средств путем протирания дезинфицирующими салфетками (или растворами дезинфицирующих средств) ручек дверей, поручней, столов, спинок стульев (подлокотников кресел), раковин для мытья рук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9219" name="Picture 3" descr="C:\Users\User18kb\Documents\2020 СОРДОНОВА А.И\АИ\Лекции по короновирусу 2020\Surface_Cleaning_Hospi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72008"/>
            <a:ext cx="3286148" cy="2185606"/>
          </a:xfrm>
          <a:prstGeom prst="rect">
            <a:avLst/>
          </a:prstGeom>
          <a:noFill/>
        </p:spPr>
      </p:pic>
      <p:pic>
        <p:nvPicPr>
          <p:cNvPr id="9220" name="Picture 4" descr="C:\Users\User18kb\Documents\2020 СОРДОНОВА А.И\АИ\Лекции по короновирусу 2020\ruchka-1024x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15114"/>
            <a:ext cx="3857652" cy="254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Для уничтожения микроорганизмов необходимо соблюдать время экспозиции и концентрацию рабочего раствора дезинфицирующего средства в соответствии с инструкцией по препарату. При необходимости поверхность промывают водой и высушивают с помощью бумажных полотенец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7171" name="Picture 3" descr="C:\Users\User18kb\Documents\2020 СОРДОНОВА А.И\АИ\Лекции по короновирусу 2020\Ока-та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8072462" cy="3805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4615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При наличии туалетов проводится их влажная уборка и дезинфекция в установленном порядке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18kb\Documents\2020 СОРДОНОВА А.И\АИ\Лекции по короновирусу 2020\uborshitca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929090" cy="2562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4714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уборки туалетов выделяется отдельный инвентарь, который хранится в специально отведенных местах, максимально приближенных к местам уборки. Инвентарь для мытья туалетов имеет сигнальную окраску и хранится отдельно.</a:t>
            </a:r>
          </a:p>
        </p:txBody>
      </p:sp>
      <p:pic>
        <p:nvPicPr>
          <p:cNvPr id="8195" name="Picture 3" descr="C:\Users\User18kb\Documents\2020 СОРДОНОВА А.И\АИ\Лекции по короновирусу 2020\photo6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309944" cy="52435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072074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 окончании уборки в конце смены весь уборочный инвентарь промывается с использованием моющих и дезинфицирующих средств, просушивается и хранится в чистом виде в отведенном для него месте.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14818"/>
            <a:ext cx="7424766" cy="22591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Не допускается использование посуды  с трещинами, сколами, отбитыми краями, деформированной, с поврежденной эмалью.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3429024" cy="278608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Количество одновременно используемой столовой посуды и приборов должно обеспечивать потребности организации.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18kb\Documents\2020 СОРДОНОВА А.И\АИ\Лекции по короновирусу 2020\geschi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340768"/>
            <a:ext cx="442915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Повышенная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температура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Кашель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Не допускать  к работе персонал с проявлениями острых респираторных инфекций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18kb\Documents\2020 СОРДОНОВА А.И\АИ\Лекции по короновирусу 2020\5e32e927b69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3500462" cy="2100927"/>
          </a:xfrm>
          <a:prstGeom prst="rect">
            <a:avLst/>
          </a:prstGeom>
          <a:noFill/>
        </p:spPr>
      </p:pic>
      <p:pic>
        <p:nvPicPr>
          <p:cNvPr id="3075" name="Picture 3" descr="C:\Users\User18kb\Documents\2020 СОРДОНОВА А.И\АИ\Лекции по короновирусу 2020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286148" cy="1848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3429000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Насморк</a:t>
            </a:r>
          </a:p>
        </p:txBody>
      </p:sp>
      <p:pic>
        <p:nvPicPr>
          <p:cNvPr id="3076" name="Picture 4" descr="C:\Users\User18kb\Documents\2020 СОРДОНОВА А.И\АИ\Лекции по короновирусу 2020\2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714776" cy="2474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39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572008"/>
            <a:ext cx="3567114" cy="19019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400" dirty="0" smtClean="0"/>
              <a:t>Механическая мойка посуды на Механическая мойка посуды на специализированных моечных машинах производится в соответствии с инструкциями по их эксплуатации, при этом применяются режимы обработки, обеспечивающие дезинфекцию посуды и столовых приборов при температуре не ниже 65 град. С в течение 90 минут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Организации общественного питания и пищеблоки образовательных организаций рекомендуется оснащать современными посудомоечными машинами с дезинфицирующим эффектом для механизированного мытья посуды и столовых приборов.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18kb\Documents\2020 СОРДОНОВА А.И\АИ\Лекции по короновирусу 2020\Industrial-Dish-Washing-Machine-for-Restau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143404" cy="4500594"/>
          </a:xfrm>
          <a:prstGeom prst="rect">
            <a:avLst/>
          </a:prstGeom>
          <a:noFill/>
        </p:spPr>
      </p:pic>
      <p:pic>
        <p:nvPicPr>
          <p:cNvPr id="11267" name="Picture 3" descr="C:\Users\User18kb\Documents\2020 СОРДОНОВА А.И\АИ\Лекции по короновирусу 2020\product_picture_7786_200_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4857784" cy="3026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3829048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" b="1" dirty="0" smtClean="0"/>
              <a:t>Мытье столовой посуды ручным способом производят в следующем порядке:</a:t>
            </a:r>
          </a:p>
          <a:p>
            <a:pPr algn="ctr">
              <a:buNone/>
            </a:pPr>
            <a:r>
              <a:rPr lang="ru-RU" sz="1400" dirty="0" smtClean="0"/>
              <a:t>- механическое удаление остатков пищи;</a:t>
            </a:r>
          </a:p>
          <a:p>
            <a:pPr algn="ctr">
              <a:buNone/>
            </a:pPr>
            <a:r>
              <a:rPr lang="ru-RU" sz="1400" dirty="0" smtClean="0"/>
              <a:t>- мытье в воде с добавлением моющих средств в первой секции ванны;</a:t>
            </a:r>
          </a:p>
          <a:p>
            <a:pPr algn="ctr">
              <a:buNone/>
            </a:pPr>
            <a:r>
              <a:rPr lang="ru-RU" sz="1400" dirty="0" smtClean="0"/>
              <a:t>- мытье во второй секции ванны в воде с температурой не ниже 40 град. C и добавлением моющих средств в количестве, в два раза меньшем, чем в первой секции ванны;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ополаскивание посуды в металлической сетке с ручками в третьей секции ванны горячей проточной водой с температурой не ниже 65 град. C с помощью гибкого шланга с душевой насадкой;</a:t>
            </a:r>
          </a:p>
          <a:p>
            <a:pPr algn="ctr">
              <a:buNone/>
            </a:pPr>
            <a:r>
              <a:rPr lang="ru-RU" sz="1400" dirty="0" smtClean="0"/>
              <a:t> </a:t>
            </a:r>
            <a:r>
              <a:rPr lang="ru-RU" sz="1500" dirty="0" smtClean="0"/>
              <a:t> - просушивание посуды на решетчатых полках, стеллажах.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Для мытья посуды ручным способом необходимо предусмотреть </a:t>
            </a:r>
            <a:r>
              <a:rPr lang="ru-RU" sz="1400" b="1" dirty="0" err="1" smtClean="0">
                <a:solidFill>
                  <a:schemeClr val="tx1"/>
                </a:solidFill>
              </a:rPr>
              <a:t>трехсекционные</a:t>
            </a:r>
            <a:r>
              <a:rPr lang="ru-RU" sz="1400" b="1" dirty="0" smtClean="0">
                <a:solidFill>
                  <a:schemeClr val="tx1"/>
                </a:solidFill>
              </a:rPr>
              <a:t> ванны для столовой посуды,  двухсекционные – для стеклянной посуды и столовых приборов.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18kb\Documents\2020 СОРДОНОВА А.И\АИ\Лекции по короновирусу 2020\grass-vell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52736"/>
            <a:ext cx="4429131" cy="2840309"/>
          </a:xfrm>
          <a:prstGeom prst="rect">
            <a:avLst/>
          </a:prstGeom>
          <a:noFill/>
        </p:spPr>
      </p:pic>
      <p:pic>
        <p:nvPicPr>
          <p:cNvPr id="1027" name="Picture 3" descr="C:\Users\User18kb\Documents\2020 СОРДОНОВА А.И\АИ\Лекции по короновирусу 2020\1b2392eb52bbb03703b2f9f3af7852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000480"/>
            <a:ext cx="4288961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8kb\Documents\2020 СОРДОНОВА А.И\АИ\Лекции по короновирусу 2020\77c59780ac442913a1ea8dc4602d3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8844" y="2674938"/>
            <a:ext cx="5174250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При применении одноразовой посуды производится сбор использованной посуды в одноразовые плотно закрываемые пластиковые пакеты, которые подвергаются дезинфекции в конце рабочего дня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Хлорактивные</a:t>
            </a:r>
            <a:r>
              <a:rPr lang="ru-RU" dirty="0" smtClean="0"/>
              <a:t> (с концентрацией активного хлора в рабочем растворе не менее 0,06%).</a:t>
            </a:r>
          </a:p>
          <a:p>
            <a:r>
              <a:rPr lang="ru-RU" dirty="0" err="1" smtClean="0"/>
              <a:t>Кислородоактивные</a:t>
            </a:r>
            <a:r>
              <a:rPr lang="ru-RU" dirty="0" smtClean="0"/>
              <a:t> (в концентрации в рабочем растворе не менее 3,0%).</a:t>
            </a:r>
          </a:p>
          <a:p>
            <a:r>
              <a:rPr lang="ru-RU" dirty="0" smtClean="0"/>
              <a:t>Катионные поверхностно-активные вещества (КПАВ) (в концентрации в рабочем растворе не менее 0,5%).</a:t>
            </a:r>
          </a:p>
          <a:p>
            <a:r>
              <a:rPr lang="ru-RU" dirty="0" smtClean="0"/>
              <a:t>Третичные амины (не менее 0,05%).</a:t>
            </a:r>
          </a:p>
          <a:p>
            <a:r>
              <a:rPr lang="ru-RU" dirty="0" smtClean="0"/>
              <a:t>Полимерные производные </a:t>
            </a:r>
            <a:r>
              <a:rPr lang="ru-RU" dirty="0" err="1" smtClean="0"/>
              <a:t>гуанидина</a:t>
            </a:r>
            <a:r>
              <a:rPr lang="ru-RU" dirty="0" smtClean="0"/>
              <a:t> (в концентрации в рабочем растворе не менее 0,2%).</a:t>
            </a:r>
          </a:p>
          <a:p>
            <a:r>
              <a:rPr lang="ru-RU" dirty="0" smtClean="0"/>
              <a:t>Спирты (в концентрации не менее 70% по массе, этиловый  спирт не менее 75% по массе).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Для дезинфекции могут быть использованы средства из различных химических групп: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Дезинфицирующие средства хранят в упаковках изготовителя, плотно закрытыми в специально отведенном сухом, прохладном и затемненном месте, недоступном для детей.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</a:t>
            </a:r>
            <a:endParaRPr lang="ru-RU" sz="1600" dirty="0"/>
          </a:p>
        </p:txBody>
      </p:sp>
      <p:pic>
        <p:nvPicPr>
          <p:cNvPr id="1026" name="Picture 2" descr="C:\Users\User18kb\Documents\2020 СОРДОНОВА А.И\АИ\Лекции по короновирусу 2020\pravila-hraneniya-dezinficiruyushchih-i-moyushchih-sredstv-v-l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4269660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307181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Меры предосторожности при проведении дезинфекционных мероприятий и первой помощи при случайном отравлении изложены для каждого конкретного средства в Инструкциях по их применению.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924944"/>
            <a:ext cx="7467600" cy="11898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dirty="0" smtClean="0"/>
              <a:t>Спасибо за внимание!</a:t>
            </a:r>
          </a:p>
          <a:p>
            <a:pPr>
              <a:buNone/>
            </a:pPr>
            <a:r>
              <a:rPr lang="ru-RU" sz="4800" dirty="0" smtClean="0"/>
              <a:t>					</a:t>
            </a:r>
          </a:p>
          <a:p>
            <a:pPr>
              <a:buNone/>
            </a:pPr>
            <a:r>
              <a:rPr lang="ru-RU" sz="4800" dirty="0" smtClean="0"/>
              <a:t> 						</a:t>
            </a:r>
            <a:r>
              <a:rPr lang="ru-RU" sz="4800" dirty="0" smtClean="0"/>
              <a:t>  </a:t>
            </a: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 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84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/>
              <a:t>При </a:t>
            </a:r>
            <a:r>
              <a:rPr lang="ru-RU" sz="1900" dirty="0"/>
              <a:t>первых признаках гриппа больного необходимо немедленно уложить в постель и вызвать медицинского работника на дом. Помещение, где находится больной, следует тщательно проветривать, убирать, мыть пол и обтирать мебель водой с добавлением дезинфицирующих средств. При кашле и чихании больной должен закрывать рот и нос платком, а окружающие здоровые люди носить медицинские маски, которые необходимо менять каждые </a:t>
            </a:r>
            <a:r>
              <a:rPr lang="ru-RU" sz="1900" dirty="0" smtClean="0"/>
              <a:t>3 </a:t>
            </a:r>
            <a:r>
              <a:rPr lang="ru-RU" sz="1900" dirty="0"/>
              <a:t>часа. Больному необходимо выделить отдельное бельё, посуду, полотенце, которые после употребления следует кипятить, а затем стирать. Посуду обрабатывать кипятком.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a typeface="+mn-ea"/>
                <a:cs typeface="+mn-cs"/>
              </a:rPr>
              <a:t>  Профилактические мероприятия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47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67600" cy="5421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С целью недопущения распространения гриппа и ОРВИ необходимо помнить, что золотым стандартом профилактики гриппа и ОРВИ является комбинация средств специфической и неспецифической защиты.</a:t>
            </a:r>
          </a:p>
          <a:p>
            <a:pPr algn="just"/>
            <a:r>
              <a:rPr lang="ru-RU" dirty="0"/>
              <a:t>Индивидуальную профилактику гриппа можно разделить на два направления: неспецифическая и специфическая.</a:t>
            </a:r>
          </a:p>
          <a:p>
            <a:pPr algn="just"/>
            <a:r>
              <a:rPr lang="ru-RU" dirty="0"/>
              <a:t>Неспецифическая профилактика предполагает применение средств, направленных на общее укрепление организма, создание барьеров на пути проникновения респираторных вирусов в организм через верхние дыхательные пути. Для укрепления организма проводят закаливание, витаминизацию, принимают средства, укрепляющие иммунитет. Для защиты органов дыхания используют прежде всего медицинские маски, а также такие средства, как </a:t>
            </a:r>
            <a:r>
              <a:rPr lang="ru-RU" dirty="0" err="1"/>
              <a:t>оксолиновая</a:t>
            </a:r>
            <a:r>
              <a:rPr lang="ru-RU" dirty="0"/>
              <a:t> мазь, </a:t>
            </a:r>
            <a:r>
              <a:rPr lang="ru-RU" dirty="0" err="1"/>
              <a:t>гриппферон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30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467600" cy="39090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Специфическая профилактика предполагает введение вакцины. Вакцина защищает от заболевания гриппом, но не защищает от заболеваний, вызванных другими респираторными вирусами </a:t>
            </a:r>
            <a:r>
              <a:rPr lang="ru-RU" dirty="0" err="1"/>
              <a:t>негриппозной</a:t>
            </a:r>
            <a:r>
              <a:rPr lang="ru-RU" dirty="0"/>
              <a:t> этиологии.</a:t>
            </a:r>
          </a:p>
          <a:p>
            <a:pPr algn="just"/>
            <a:r>
              <a:rPr lang="ru-RU" dirty="0"/>
              <a:t>Состав вакцин против гриппа обновляется ежегодно в соответствии с данными ВОЗ о том, какие вирусы гриппа будут циркулировать в данном эпидемическом сезоне. Риск заболеть гриппом у привитого человека минимальный, кроме того, вакцинация существенно уменьшает тяжесть течения заболевания ОРВИ и предотвращает развитие осложнений, так как в состав вакцин входят иммуномодуляторы.</a:t>
            </a:r>
          </a:p>
          <a:p>
            <a:pPr algn="just"/>
            <a:r>
              <a:rPr lang="ru-RU" dirty="0"/>
              <a:t>Широко известный препарат с противовирусным действием для наружного применения — </a:t>
            </a:r>
            <a:r>
              <a:rPr lang="ru-RU" dirty="0" err="1"/>
              <a:t>оксолиновая</a:t>
            </a:r>
            <a:r>
              <a:rPr lang="ru-RU" dirty="0"/>
              <a:t> мазь, которой необходимо смазывать слизистую оболочку носа перед выходом из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0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467600" cy="39090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Не следует пренебрегать народными средствами профилактики - чесноком и луком. Они содержат особые вещества - фитонциды, которые препятствуют размножению бактерий и вирусов. Ешьте чеснок и лук при каждой удобной возможности отдельно или в составе блюд.</a:t>
            </a:r>
          </a:p>
          <a:p>
            <a:pPr algn="just"/>
            <a:r>
              <a:rPr lang="ru-RU" dirty="0"/>
              <a:t>В период эпидемии гриппа рекомендуется принимать витамин С («Аскорбиновая кислота», «</a:t>
            </a:r>
            <a:r>
              <a:rPr lang="ru-RU" dirty="0" err="1"/>
              <a:t>Ревит</a:t>
            </a:r>
            <a:r>
              <a:rPr lang="ru-RU" dirty="0"/>
              <a:t>»), а также натуральный витамин С, содержащийся в шиповнике, клюкве, черной смородине, бруснике, жимолости, малине, цитрусовых и чаях, морсах из растений, богатых витамином С (шиповник, клюква, брусника, черная смородина и др.)</a:t>
            </a:r>
          </a:p>
          <a:p>
            <a:pPr algn="just"/>
            <a:r>
              <a:rPr lang="ru-RU" dirty="0"/>
              <a:t>Соблюдать гигиену рук: грипп может распространяться через загрязненные руки или предметы, поэтому дети, родители и персонал должны знать о важности  </a:t>
            </a:r>
            <a:r>
              <a:rPr lang="ru-RU" dirty="0" smtClean="0"/>
              <a:t>соблюдения </a:t>
            </a:r>
            <a:r>
              <a:rPr lang="ru-RU" dirty="0"/>
              <a:t>гигиены рук и о надлежащих методах мытья рук; детям и персоналу необходимо часто мыть руки водой с мылом, особенно после кашля или чихания, перед едой и после посещения туалета; в туалетах и гигиенических комнатах необходимо бесперебойное наличие мыла, бумажных полотенец и дезинфицирующих </a:t>
            </a:r>
            <a:r>
              <a:rPr lang="ru-RU" dirty="0" smtClean="0"/>
              <a:t>средств.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7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660373" cy="39604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b="1" dirty="0"/>
              <a:t>I. При подготовке к эпидемическому сезону по гриппу и ОРВИ необходимо провести следующие мероприятия:</a:t>
            </a:r>
            <a:endParaRPr lang="ru-RU" sz="2900" dirty="0" smtClean="0"/>
          </a:p>
          <a:p>
            <a:pPr marL="0" indent="0" algn="just">
              <a:buNone/>
            </a:pPr>
            <a:r>
              <a:rPr lang="ru-RU" sz="2900" u="sng" dirty="0" smtClean="0"/>
              <a:t>1. Принять </a:t>
            </a:r>
            <a:r>
              <a:rPr lang="ru-RU" sz="2900" u="sng" dirty="0"/>
              <a:t>меры по подготовке образовательных организаций к работе в </a:t>
            </a:r>
            <a:r>
              <a:rPr lang="ru-RU" sz="2900" u="sng" dirty="0" smtClean="0"/>
              <a:t>осенне-зимний </a:t>
            </a:r>
            <a:r>
              <a:rPr lang="ru-RU" sz="2900" u="sng" dirty="0"/>
              <a:t>период, обратив особое </a:t>
            </a:r>
            <a:r>
              <a:rPr lang="ru-RU" sz="2900" u="sng" dirty="0" smtClean="0"/>
              <a:t>внимание на:</a:t>
            </a:r>
            <a:endParaRPr lang="ru-RU" sz="2900" b="1" u="sng" dirty="0"/>
          </a:p>
          <a:p>
            <a:pPr algn="just"/>
            <a:r>
              <a:rPr lang="ru-RU" sz="2900" dirty="0" smtClean="0"/>
              <a:t> работу </a:t>
            </a:r>
            <a:r>
              <a:rPr lang="ru-RU" sz="2900" dirty="0"/>
              <a:t>вентиляционных систем;</a:t>
            </a:r>
          </a:p>
          <a:p>
            <a:pPr algn="just"/>
            <a:r>
              <a:rPr lang="ru-RU" sz="2900" dirty="0" smtClean="0"/>
              <a:t> условия </a:t>
            </a:r>
            <a:r>
              <a:rPr lang="ru-RU" sz="2900" dirty="0"/>
              <a:t>соблюдения оптимального теплового режима, режима проветривания помещений;</a:t>
            </a:r>
          </a:p>
          <a:p>
            <a:pPr algn="just"/>
            <a:r>
              <a:rPr lang="ru-RU" sz="2900" dirty="0" smtClean="0"/>
              <a:t> наличие </a:t>
            </a:r>
            <a:r>
              <a:rPr lang="ru-RU" sz="2900" dirty="0"/>
              <a:t>необходимого оборудования и расходных материалов - термометров, переносных бактерицидных ламп, дезинфекционных средств с вирулицидной активностью для обработки помещений и поверхностей (парт, клавиатуры компьютеров </a:t>
            </a:r>
            <a:r>
              <a:rPr lang="ru-RU" sz="2900" dirty="0" err="1"/>
              <a:t>и.т.п</a:t>
            </a:r>
            <a:r>
              <a:rPr lang="ru-RU" sz="2900" dirty="0"/>
              <a:t>.);</a:t>
            </a:r>
          </a:p>
          <a:p>
            <a:pPr algn="just"/>
            <a:r>
              <a:rPr lang="ru-RU" sz="2900" dirty="0" smtClean="0"/>
              <a:t> наличие </a:t>
            </a:r>
            <a:r>
              <a:rPr lang="ru-RU" sz="2900" dirty="0"/>
              <a:t>средств индивидуальной защиты органов дыхания для сотрудников, перчаток, моющих и дезинфекционных средств для рук в дозаторах, запас бумажных салфеток;</a:t>
            </a:r>
          </a:p>
          <a:p>
            <a:pPr algn="just"/>
            <a:r>
              <a:rPr lang="ru-RU" sz="2900" dirty="0" smtClean="0"/>
              <a:t> организацию условий для  просушивания </a:t>
            </a:r>
            <a:r>
              <a:rPr lang="ru-RU" sz="2900" dirty="0"/>
              <a:t>одежды после </a:t>
            </a:r>
            <a:r>
              <a:rPr lang="ru-RU" sz="2900" dirty="0" smtClean="0"/>
              <a:t>прогулки (наличие сушильных шкафов);</a:t>
            </a:r>
            <a:endParaRPr lang="ru-RU" sz="2900" dirty="0"/>
          </a:p>
          <a:p>
            <a:pPr algn="just"/>
            <a:r>
              <a:rPr lang="ru-RU" sz="2900" dirty="0" smtClean="0"/>
              <a:t> наличие </a:t>
            </a:r>
            <a:r>
              <a:rPr lang="ru-RU" sz="2900" dirty="0"/>
              <a:t>медицинского изолятора для временной изоляции детей с признаками ОРВИ с санузлом.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FF00"/>
                </a:solidFill>
              </a:rPr>
              <a:t>Рекомендации по профилактике гриппа и ОРВИ в детских </a:t>
            </a:r>
            <a:r>
              <a:rPr lang="ru-RU" sz="2200" b="1" dirty="0" smtClean="0">
                <a:solidFill>
                  <a:srgbClr val="FFFF00"/>
                </a:solidFill>
              </a:rPr>
              <a:t>  образовательных </a:t>
            </a:r>
            <a:r>
              <a:rPr lang="ru-RU" sz="2200" b="1" dirty="0">
                <a:solidFill>
                  <a:srgbClr val="FFFF00"/>
                </a:solidFill>
              </a:rPr>
              <a:t>организациях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0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06489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2</a:t>
            </a:r>
            <a:r>
              <a:rPr lang="ru-RU" sz="2200" dirty="0" smtClean="0"/>
              <a:t>. Обеспечить  своевременное проведение </a:t>
            </a:r>
            <a:r>
              <a:rPr lang="ru-RU" sz="2200" dirty="0"/>
              <a:t>иммунизации против гриппа сотрудников образовательных организаций.</a:t>
            </a:r>
          </a:p>
          <a:p>
            <a:pPr marL="0" indent="0" algn="just">
              <a:buNone/>
            </a:pPr>
            <a:r>
              <a:rPr lang="ru-RU" sz="2200" b="1" dirty="0" smtClean="0"/>
              <a:t>3. </a:t>
            </a:r>
            <a:r>
              <a:rPr lang="ru-RU" sz="2200" dirty="0" smtClean="0"/>
              <a:t>Разработать </a:t>
            </a:r>
            <a:r>
              <a:rPr lang="ru-RU" sz="2200" dirty="0"/>
              <a:t>графики и порядки проветривания, влажной уборки и обеззараживания бактерицидными облучателями помещений </a:t>
            </a:r>
            <a:r>
              <a:rPr lang="ru-RU" sz="2200" dirty="0" smtClean="0"/>
              <a:t>детского сада ( групп, коридоров</a:t>
            </a:r>
            <a:r>
              <a:rPr lang="ru-RU" sz="2200" dirty="0"/>
              <a:t>, санузлов, столовой и др.) на период роста заболеваемости гриппом и ОРВИ.</a:t>
            </a:r>
          </a:p>
          <a:p>
            <a:pPr marL="0" indent="0" algn="just">
              <a:buNone/>
            </a:pPr>
            <a:r>
              <a:rPr lang="ru-RU" sz="2200" b="1" dirty="0" smtClean="0"/>
              <a:t>4. </a:t>
            </a:r>
            <a:r>
              <a:rPr lang="ru-RU" sz="2200" dirty="0" smtClean="0"/>
              <a:t>Обеспечить мероприятия по </a:t>
            </a:r>
            <a:r>
              <a:rPr lang="ru-RU" sz="2200" dirty="0"/>
              <a:t>выявлению в процессе занятий детей с признаками гриппа и </a:t>
            </a:r>
            <a:r>
              <a:rPr lang="ru-RU" sz="2200" dirty="0" smtClean="0"/>
              <a:t>ОРВИ. </a:t>
            </a:r>
          </a:p>
          <a:p>
            <a:pPr marL="0" indent="0" algn="just">
              <a:buNone/>
            </a:pPr>
            <a:r>
              <a:rPr lang="ru-RU" sz="2200" b="1" dirty="0" smtClean="0"/>
              <a:t>5</a:t>
            </a:r>
            <a:r>
              <a:rPr lang="ru-RU" sz="2200" dirty="0" smtClean="0"/>
              <a:t>. Обеспечить воспитателей </a:t>
            </a:r>
            <a:r>
              <a:rPr lang="ru-RU" sz="2200" dirty="0"/>
              <a:t>инструкциями по мерам </a:t>
            </a:r>
            <a:r>
              <a:rPr lang="ru-RU" sz="2200" dirty="0" smtClean="0"/>
              <a:t>изоляции больного </a:t>
            </a:r>
            <a:r>
              <a:rPr lang="ru-RU" sz="2200" dirty="0"/>
              <a:t>и информированию родителей.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FF00"/>
                </a:solidFill>
              </a:rPr>
              <a:t>Рекомендации по профилактике гриппа и ОРВИ в детских общеобразовательных организациях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90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1363</TotalTime>
  <Words>2954</Words>
  <Application>Microsoft Office PowerPoint</Application>
  <PresentationFormat>Экран (4:3)</PresentationFormat>
  <Paragraphs>187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Рекомендации по профилактике гриппа и ОРВИ в детских  образовательных организациях</vt:lpstr>
      <vt:lpstr>Что такое грипп и основные меры профилактики гриппа. </vt:lpstr>
      <vt:lpstr>Не допускать  к работе персонал с проявлениями острых респираторных инфекций  </vt:lpstr>
      <vt:lpstr>   Профилактические мероприятия  </vt:lpstr>
      <vt:lpstr>Презентация PowerPoint</vt:lpstr>
      <vt:lpstr>Презентация PowerPoint</vt:lpstr>
      <vt:lpstr>Презентация PowerPoint</vt:lpstr>
      <vt:lpstr>Рекомендации по профилактике гриппа и ОРВИ в детских   образовательных организациях </vt:lpstr>
      <vt:lpstr>Рекомендации по профилактике гриппа и ОРВИ в детских общеобразовательных организациях </vt:lpstr>
      <vt:lpstr>Презентация PowerPoint</vt:lpstr>
      <vt:lpstr> Провести обучающие занятия с детьми и беседы с родителями по мерам профилактики гриппа:   </vt:lpstr>
      <vt:lpstr>  Памятка для родителей   </vt:lpstr>
      <vt:lpstr>Презентация PowerPoint</vt:lpstr>
      <vt:lpstr> Профилактические мероприятия с   персоналом    образовательных организаций  в период роста заболеваемости гриппом и ОРВИ    </vt:lpstr>
      <vt:lpstr>II.  В период подъема заболеваемости гриппом и ОРВИ руководство дошкольного учредения должно обеспечить: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использования медицинской маски</vt:lpstr>
      <vt:lpstr>Презентация PowerPoint</vt:lpstr>
      <vt:lpstr>Презентация PowerPoint</vt:lpstr>
      <vt:lpstr>Механизмы передачи инфекции:</vt:lpstr>
      <vt:lpstr>Обеспечение персонала</vt:lpstr>
      <vt:lpstr>Для проведения дезинфекции применяют дезинфицирующие средства, зарегистрированные в установленном порядке и разрешенные к применению в организациях общественного питания, в инструкциях по применению которых указаны режимы обеззараживания объектов при вирусных инфекциях</vt:lpstr>
      <vt:lpstr>По окончании рабочей смены (или не реже, чем через 6 часов) проводятся: </vt:lpstr>
      <vt:lpstr>Презентация PowerPoint</vt:lpstr>
      <vt:lpstr>При наличии туалетов проводится их влажная уборка и дезинфекция в установленном порядке</vt:lpstr>
      <vt:lpstr>Количество одновременно используемой столовой посуды и приборов должно обеспечивать потребности организации. </vt:lpstr>
      <vt:lpstr>Организации общественного питания и пищеблоки образовательных организаций рекомендуется оснащать современными посудомоечными машинами с дезинфицирующим эффектом для механизированного мытья посуды и столовых приборов. </vt:lpstr>
      <vt:lpstr>Для мытья посуды ручным способом необходимо предусмотреть трехсекционные ванны для столовой посуды,  двухсекционные – для стеклянной посуды и столовых приборов.</vt:lpstr>
      <vt:lpstr>При применении одноразовой посуды производится сбор использованной посуды в одноразовые плотно закрываемые пластиковые пакеты, которые подвергаются дезинфекции в конце рабочего дня</vt:lpstr>
      <vt:lpstr>Для дезинфекции могут быть использованы средства из различных химических групп: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User18kb</dc:creator>
  <cp:lastModifiedBy>DiP</cp:lastModifiedBy>
  <cp:revision>144</cp:revision>
  <dcterms:created xsi:type="dcterms:W3CDTF">2020-02-19T01:26:12Z</dcterms:created>
  <dcterms:modified xsi:type="dcterms:W3CDTF">2020-02-28T05:33:34Z</dcterms:modified>
</cp:coreProperties>
</file>